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48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5929B5-A8F0-4157-B943-B2604AD89CD3}" type="datetimeFigureOut">
              <a:rPr lang="en-US" smtClean="0"/>
              <a:t>2/9/2025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4006A-B060-49D6-8D92-C54F00A66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19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533/9781845696948.1.63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B978-0-323-99598-6.00024-4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Wool Fiber Structure graphic from: </a:t>
            </a:r>
            <a:r>
              <a:rPr lang="en-US" sz="1800" kern="1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Russell, I.M. 2009. Sustainable wool production and processing. </a:t>
            </a:r>
            <a:r>
              <a:rPr lang="en-US" sz="1800" i="1" kern="1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Textiles: Life Cycle and Environmental Impact </a:t>
            </a:r>
            <a:r>
              <a:rPr lang="en-US" sz="1800" kern="1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p.63-87.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u="sng" kern="100" dirty="0">
                <a:solidFill>
                  <a:srgbClr val="0563C1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https://doi.org/10.1533/9781845696948.1.63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54006A-B060-49D6-8D92-C54F00A66F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350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Figure from: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Ozek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H.Z. 2024. Wool production steps and global trade with recent statistics.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Wool Handbook: Morphology, Structure, Properties, Processing, and Applications 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p. 25-74.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u="sng" kern="100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https://doi.org/10.1016/B978-0-323-99598-6.00024-4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54006A-B060-49D6-8D92-C54F00A66F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621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6B489-16B2-DB07-5F57-95ADB5BD8D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5EC7D4-181A-B3CC-2205-E093F053F1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72056-3DBC-8438-5141-E08E15329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E44B-F427-4211-9F82-E4FFE7087CAE}" type="datetimeFigureOut">
              <a:rPr lang="en-US" smtClean="0"/>
              <a:t>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7F00E1-4D8E-811F-3F37-6DB237934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03A37A-F048-AEC3-53E0-4A24D0E0C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8ED8D-256A-461E-97C0-66958EB49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954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5C532-29EB-A46C-2AFD-7EDCD8384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021F8F-03AB-34A5-EF15-8CAD7DBCA2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810346-A337-5C61-18BA-CDBC2AB5E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E44B-F427-4211-9F82-E4FFE7087CAE}" type="datetimeFigureOut">
              <a:rPr lang="en-US" smtClean="0"/>
              <a:t>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BE3111-E98A-CEF4-2646-1E65CE9B8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74EE8D-A67D-A335-A40C-3C0221D96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8ED8D-256A-461E-97C0-66958EB49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027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9B3EE6-2113-7999-7A60-73F9EEBE19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530A7-3810-6BFE-849F-C9CE9E910F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CB3739-F4D9-4AE9-590B-0FA22B0D3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E44B-F427-4211-9F82-E4FFE7087CAE}" type="datetimeFigureOut">
              <a:rPr lang="en-US" smtClean="0"/>
              <a:t>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DD8FC-7FDB-C235-F521-AF502B8B8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370DD-B7EC-3304-9082-610489469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8ED8D-256A-461E-97C0-66958EB49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26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41D25-950D-700B-2770-66E22EB76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7F489-3229-5BC9-4D1F-6FF1E89A5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418F78-F221-FB4C-AD97-A01B3F280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E44B-F427-4211-9F82-E4FFE7087CAE}" type="datetimeFigureOut">
              <a:rPr lang="en-US" smtClean="0"/>
              <a:t>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14BE3-061B-3F61-54F2-0291ECADF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994C9-5F5B-E3D6-F7DD-3B831D33F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8ED8D-256A-461E-97C0-66958EB49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57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C3F94-9580-1301-DE44-D5BDE9455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7969D8-216D-3BF5-6047-2CFE1716E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3B0646-FCBE-4E34-0645-DB54941A9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E44B-F427-4211-9F82-E4FFE7087CAE}" type="datetimeFigureOut">
              <a:rPr lang="en-US" smtClean="0"/>
              <a:t>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03CB2-120D-35CA-4365-78F38D01C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966AAF-CF75-70E5-6066-FFF0CEA8C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8ED8D-256A-461E-97C0-66958EB49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652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C14C5-F441-0773-BD50-A31B54F04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3D503-7B89-6ACC-D0BC-36CA762755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A84D50-C9D6-9F8A-18DC-22E9D1BB78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FE348D-9F2F-FE6C-68ED-FA9A167C4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E44B-F427-4211-9F82-E4FFE7087CAE}" type="datetimeFigureOut">
              <a:rPr lang="en-US" smtClean="0"/>
              <a:t>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19C989-D781-A890-1751-6B575D6E4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4A1587-70ED-2587-F224-C31AA5099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8ED8D-256A-461E-97C0-66958EB49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34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B8043-293F-F9DB-4343-1321D4276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70CADC-315B-A9A6-2B3F-45C4B2475A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1CC0A5-637F-0A0E-AE36-A93643AFC6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367ABF-7DD1-9A22-48ED-E20EA37729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7317AB-D7FA-BE86-027B-B0DDC9EE5C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1ED1D2-3FC5-3E3A-B03D-A39DF47F9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E44B-F427-4211-9F82-E4FFE7087CAE}" type="datetimeFigureOut">
              <a:rPr lang="en-US" smtClean="0"/>
              <a:t>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F4043B-CB41-94B6-130A-412E06F5A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7B7888-913F-7DD6-D89D-4FD4CC098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8ED8D-256A-461E-97C0-66958EB49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891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094B1-9F2F-883A-00F4-1EDAA7224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9464B5-CED0-BADC-D626-AFADB2E8A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E44B-F427-4211-9F82-E4FFE7087CAE}" type="datetimeFigureOut">
              <a:rPr lang="en-US" smtClean="0"/>
              <a:t>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D8919A-4139-1585-BD92-D8AD0976A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4B43B6-E0C1-1BB9-D93D-DD51F259B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8ED8D-256A-461E-97C0-66958EB49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36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3FF721-18A5-455E-22C7-FBDCDCD63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E44B-F427-4211-9F82-E4FFE7087CAE}" type="datetimeFigureOut">
              <a:rPr lang="en-US" smtClean="0"/>
              <a:t>2/9/2025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FE5B78-D348-CC2A-ECE1-2F3177413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6F8BCE-73E6-21A6-7658-CFFA01FA8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8ED8D-256A-461E-97C0-66958EB49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962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F34B6-6EED-F16D-9DFC-71552F7C0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241B4-3DC1-4D8C-2C54-0365FAFDED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F8FC3A-83B4-54D6-A0C4-C69298A9DF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95FAE1-1054-66DF-B457-6C34A02CD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E44B-F427-4211-9F82-E4FFE7087CAE}" type="datetimeFigureOut">
              <a:rPr lang="en-US" smtClean="0"/>
              <a:t>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97B0B9-9B4F-36CD-B82C-1515A3582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EF8784-0A14-D2EE-535F-8413CD1DE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8ED8D-256A-461E-97C0-66958EB49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531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D535B-B66B-3867-A5EE-67BD2F845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5EBA66-BD88-4CBB-1C4A-7C0770E876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6F4FC6-5F4F-2AC6-FD61-B2D202E4FC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DB2017-6B3E-4242-8E11-5810F8B20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E44B-F427-4211-9F82-E4FFE7087CAE}" type="datetimeFigureOut">
              <a:rPr lang="en-US" smtClean="0"/>
              <a:t>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E458DD-3C53-0641-BFF6-48F98878F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F4DF15-63E3-8FEC-20AB-14F61F07A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8ED8D-256A-461E-97C0-66958EB49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485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81990D-5FF2-E9E7-A4A7-B115BC966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43FBC9-94E7-9A31-059C-59E556253E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D5F5F0-08F8-071A-6E1F-E46ED386D8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92E44B-F427-4211-9F82-E4FFE7087CAE}" type="datetimeFigureOut">
              <a:rPr lang="en-US" smtClean="0"/>
              <a:t>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2F9CB8-6654-1D0C-EE41-AFE9A263B0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D4F10-A13E-E95F-0550-065F9A6F62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18ED8D-256A-461E-97C0-66958EB49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637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16/B978-0-323-99598-6.00024-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helf with colorful yarns&#10;&#10;Description automatically generated with medium confidence">
            <a:extLst>
              <a:ext uri="{FF2B5EF4-FFF2-40B4-BE49-F238E27FC236}">
                <a16:creationId xmlns:a16="http://schemas.microsoft.com/office/drawing/2014/main" id="{221C78D8-8A53-7E24-6A12-D787F48833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2" b="23625"/>
          <a:stretch/>
        </p:blipFill>
        <p:spPr>
          <a:xfrm>
            <a:off x="5485667" y="1"/>
            <a:ext cx="6706333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BFF849-C24A-644C-47CD-67EA2445F6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2337846"/>
            <a:ext cx="5485667" cy="1091153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Woolly Wonders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668D99-45A8-E8CE-391F-4C8D77A710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3306451"/>
            <a:ext cx="5485667" cy="492551"/>
          </a:xfrm>
          <a:solidFill>
            <a:schemeClr val="bg1"/>
          </a:solidFill>
        </p:spPr>
        <p:txBody>
          <a:bodyPr/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EXPLORING WOOL AND MICRON COUNTS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B3DBE7-708A-2E4C-A3BA-6024BEFA9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85667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6B8336-B139-F1A7-7D79-FF7754F90E35}"/>
              </a:ext>
            </a:extLst>
          </p:cNvPr>
          <p:cNvSpPr txBox="1"/>
          <p:nvPr/>
        </p:nvSpPr>
        <p:spPr>
          <a:xfrm>
            <a:off x="3751868" y="6596390"/>
            <a:ext cx="18193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Photo: Georgi </a:t>
            </a:r>
            <a:r>
              <a:rPr lang="en-US" sz="1100" dirty="0" err="1"/>
              <a:t>Kalaydzhiev</a:t>
            </a:r>
            <a:endParaRPr lang="en-US" sz="11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F338F6-A156-7318-7F1B-118C923C0C78}"/>
              </a:ext>
            </a:extLst>
          </p:cNvPr>
          <p:cNvSpPr txBox="1"/>
          <p:nvPr/>
        </p:nvSpPr>
        <p:spPr>
          <a:xfrm>
            <a:off x="10671980" y="6612261"/>
            <a:ext cx="18193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Photo: Paul </a:t>
            </a:r>
            <a:r>
              <a:rPr lang="en-US" sz="1100" dirty="0" err="1">
                <a:solidFill>
                  <a:schemeClr val="bg1"/>
                </a:solidFill>
              </a:rPr>
              <a:t>Hanaoaka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11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56BB1-198C-A041-46F6-683802F41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Merino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16D289-B2C1-822C-B372-F8D5D196B0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785" y="1453131"/>
            <a:ext cx="4761322" cy="4351338"/>
          </a:xfrm>
        </p:spPr>
        <p:txBody>
          <a:bodyPr>
            <a:normAutofit/>
          </a:bodyPr>
          <a:lstStyle/>
          <a:p>
            <a:r>
              <a:rPr lang="en-US" sz="2400" dirty="0"/>
              <a:t>Origin: Spain</a:t>
            </a:r>
          </a:p>
          <a:p>
            <a:r>
              <a:rPr lang="en-US" sz="2400" dirty="0"/>
              <a:t>Today: Australia, New Zealand, Argentina, South Africa</a:t>
            </a:r>
          </a:p>
          <a:p>
            <a:r>
              <a:rPr lang="en-US" sz="2400" dirty="0"/>
              <a:t>Known for fine and soft wool</a:t>
            </a:r>
          </a:p>
          <a:p>
            <a:r>
              <a:rPr lang="en-US" sz="2400" dirty="0"/>
              <a:t>Micron Count: 11.5-26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BC10AFE-126D-BA20-9E71-D3E780D8E871}"/>
              </a:ext>
            </a:extLst>
          </p:cNvPr>
          <p:cNvGrpSpPr/>
          <p:nvPr/>
        </p:nvGrpSpPr>
        <p:grpSpPr>
          <a:xfrm>
            <a:off x="1153604" y="3732744"/>
            <a:ext cx="3493856" cy="2382624"/>
            <a:chOff x="5599522" y="1421090"/>
            <a:chExt cx="5916545" cy="4015820"/>
          </a:xfrm>
        </p:grpSpPr>
        <p:pic>
          <p:nvPicPr>
            <p:cNvPr id="7" name="Picture 6" descr="A group of sheep eating grass&#10;&#10;Description automatically generated">
              <a:extLst>
                <a:ext uri="{FF2B5EF4-FFF2-40B4-BE49-F238E27FC236}">
                  <a16:creationId xmlns:a16="http://schemas.microsoft.com/office/drawing/2014/main" id="{0DC200DB-2ECB-7D47-540D-E92061BA85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9522" y="1421090"/>
              <a:ext cx="5916545" cy="401581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C7FF407-ECFC-E3FD-27A9-87BEF31FE794}"/>
                </a:ext>
              </a:extLst>
            </p:cNvPr>
            <p:cNvSpPr txBox="1"/>
            <p:nvPr/>
          </p:nvSpPr>
          <p:spPr>
            <a:xfrm>
              <a:off x="5599522" y="5021914"/>
              <a:ext cx="5916545" cy="414996"/>
            </a:xfrm>
            <a:prstGeom prst="rect">
              <a:avLst/>
            </a:prstGeom>
            <a:solidFill>
              <a:srgbClr val="000000">
                <a:alpha val="50196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Photo: Charles </a:t>
              </a:r>
              <a:r>
                <a:rPr lang="en-US" sz="1000" dirty="0" err="1">
                  <a:solidFill>
                    <a:schemeClr val="bg1"/>
                  </a:solidFill>
                </a:rPr>
                <a:t>Esson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" name="Picture 4" descr="A map of the world&#10;&#10;Description automatically generated">
            <a:extLst>
              <a:ext uri="{FF2B5EF4-FFF2-40B4-BE49-F238E27FC236}">
                <a16:creationId xmlns:a16="http://schemas.microsoft.com/office/drawing/2014/main" id="{B9F6C830-B402-D93D-AD59-A1A6DFD833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276" y="838986"/>
            <a:ext cx="5792118" cy="464799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66363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FF16C-C8C8-0749-4E77-AEF80C9F8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Rambouillet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489C39-2B2E-28C4-57AE-DA498F102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5232"/>
            <a:ext cx="4638773" cy="4351338"/>
          </a:xfrm>
        </p:spPr>
        <p:txBody>
          <a:bodyPr>
            <a:normAutofit/>
          </a:bodyPr>
          <a:lstStyle/>
          <a:p>
            <a:r>
              <a:rPr lang="en-US" sz="2400" dirty="0"/>
              <a:t>Origin: France</a:t>
            </a:r>
          </a:p>
          <a:p>
            <a:r>
              <a:rPr lang="en-US" sz="2400" dirty="0"/>
              <a:t>Today: France and United States</a:t>
            </a:r>
          </a:p>
          <a:p>
            <a:r>
              <a:rPr lang="en-US" sz="2400" dirty="0"/>
              <a:t>Known for hardiness and ability to graze western rangelands</a:t>
            </a:r>
          </a:p>
          <a:p>
            <a:r>
              <a:rPr lang="en-US" sz="2400" dirty="0"/>
              <a:t>Micron count: 18-24 </a:t>
            </a:r>
          </a:p>
        </p:txBody>
      </p:sp>
      <p:pic>
        <p:nvPicPr>
          <p:cNvPr id="6" name="Picture 5" descr="A map of the world&#10;&#10;Description automatically generated">
            <a:extLst>
              <a:ext uri="{FF2B5EF4-FFF2-40B4-BE49-F238E27FC236}">
                <a16:creationId xmlns:a16="http://schemas.microsoft.com/office/drawing/2014/main" id="{E1DEDC5B-7C66-121A-4BC8-EE1A546704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656" y="839150"/>
            <a:ext cx="5797061" cy="46519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 descr="A sheep standing in hay&#10;&#10;Description automatically generated">
            <a:extLst>
              <a:ext uri="{FF2B5EF4-FFF2-40B4-BE49-F238E27FC236}">
                <a16:creationId xmlns:a16="http://schemas.microsoft.com/office/drawing/2014/main" id="{604DE090-DFA9-C9D9-03A3-439F3497ED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32" b="8849"/>
          <a:stretch/>
        </p:blipFill>
        <p:spPr>
          <a:xfrm>
            <a:off x="1145714" y="3723588"/>
            <a:ext cx="3580288" cy="244154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89E009A-E689-C6C4-6615-F8D340717769}"/>
              </a:ext>
            </a:extLst>
          </p:cNvPr>
          <p:cNvSpPr txBox="1"/>
          <p:nvPr/>
        </p:nvSpPr>
        <p:spPr>
          <a:xfrm>
            <a:off x="1145714" y="5918909"/>
            <a:ext cx="3580288" cy="246221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Photo: Britannica</a:t>
            </a:r>
          </a:p>
        </p:txBody>
      </p:sp>
    </p:spTree>
    <p:extLst>
      <p:ext uri="{BB962C8B-B14F-4D97-AF65-F5344CB8AC3E}">
        <p14:creationId xmlns:p14="http://schemas.microsoft.com/office/powerpoint/2010/main" val="3065748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CC100-F50A-EE3B-1B66-6D29FF694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Border Leicester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104E2-67D8-D95A-C4FF-AE83404096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4700"/>
            <a:ext cx="4610493" cy="4351338"/>
          </a:xfrm>
        </p:spPr>
        <p:txBody>
          <a:bodyPr>
            <a:normAutofit/>
          </a:bodyPr>
          <a:lstStyle/>
          <a:p>
            <a:r>
              <a:rPr lang="en-US" sz="2000" dirty="0"/>
              <a:t>Origin: England</a:t>
            </a:r>
          </a:p>
          <a:p>
            <a:r>
              <a:rPr lang="en-US" sz="2000" dirty="0"/>
              <a:t>Today: United Kingdom, Australia, New Zealand</a:t>
            </a:r>
          </a:p>
          <a:p>
            <a:r>
              <a:rPr lang="en-US" sz="2000" dirty="0"/>
              <a:t>Renowned for long wool with good spinning properties</a:t>
            </a:r>
          </a:p>
          <a:p>
            <a:r>
              <a:rPr lang="en-US" sz="2000" dirty="0"/>
              <a:t>Micron count: 29.25-40 (variable by geographic location and breeder)</a:t>
            </a:r>
          </a:p>
          <a:p>
            <a:endParaRPr lang="en-US" sz="24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EADCB5-8FEE-AA68-2226-8F88B5087463}"/>
              </a:ext>
            </a:extLst>
          </p:cNvPr>
          <p:cNvGrpSpPr/>
          <p:nvPr/>
        </p:nvGrpSpPr>
        <p:grpSpPr>
          <a:xfrm>
            <a:off x="1172852" y="3898572"/>
            <a:ext cx="3619109" cy="2714332"/>
            <a:chOff x="1172852" y="3964559"/>
            <a:chExt cx="3619109" cy="2714332"/>
          </a:xfrm>
        </p:grpSpPr>
        <p:pic>
          <p:nvPicPr>
            <p:cNvPr id="6" name="Picture 5" descr="A sheep standing on grass&#10;&#10;Description automatically generated">
              <a:extLst>
                <a:ext uri="{FF2B5EF4-FFF2-40B4-BE49-F238E27FC236}">
                  <a16:creationId xmlns:a16="http://schemas.microsoft.com/office/drawing/2014/main" id="{E3DD297E-7874-B57E-A326-3C68D27F2E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2852" y="3964559"/>
              <a:ext cx="3619109" cy="271433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E73FF00-792E-D89F-B06F-A4C44F1DC4D1}"/>
                </a:ext>
              </a:extLst>
            </p:cNvPr>
            <p:cNvSpPr txBox="1"/>
            <p:nvPr/>
          </p:nvSpPr>
          <p:spPr>
            <a:xfrm>
              <a:off x="1172852" y="6432670"/>
              <a:ext cx="3619108" cy="246221"/>
            </a:xfrm>
            <a:prstGeom prst="rect">
              <a:avLst/>
            </a:prstGeom>
            <a:solidFill>
              <a:srgbClr val="000000">
                <a:alpha val="50196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Photo: Gareth James</a:t>
              </a:r>
            </a:p>
          </p:txBody>
        </p:sp>
      </p:grpSp>
      <p:pic>
        <p:nvPicPr>
          <p:cNvPr id="9" name="Picture 8" descr="A map of the world&#10;&#10;Description automatically generated">
            <a:extLst>
              <a:ext uri="{FF2B5EF4-FFF2-40B4-BE49-F238E27FC236}">
                <a16:creationId xmlns:a16="http://schemas.microsoft.com/office/drawing/2014/main" id="{DFAB1289-FDC6-222D-1924-824E170102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693" y="976646"/>
            <a:ext cx="5955857" cy="477939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53291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6C918-C5E6-EED7-5214-BEC00DA1D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Romney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D95821-4642-98EC-804E-9511097E1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54286"/>
            <a:ext cx="4289981" cy="4351338"/>
          </a:xfrm>
        </p:spPr>
        <p:txBody>
          <a:bodyPr>
            <a:normAutofit/>
          </a:bodyPr>
          <a:lstStyle/>
          <a:p>
            <a:r>
              <a:rPr lang="en-US" sz="1800" dirty="0"/>
              <a:t>Origin: England</a:t>
            </a:r>
          </a:p>
          <a:p>
            <a:r>
              <a:rPr lang="en-US" sz="1800" dirty="0"/>
              <a:t>Today: United States and New Zealand</a:t>
            </a:r>
          </a:p>
          <a:p>
            <a:r>
              <a:rPr lang="en-US" sz="1800" dirty="0"/>
              <a:t>Valued for versatile wool</a:t>
            </a:r>
          </a:p>
          <a:p>
            <a:r>
              <a:rPr lang="en-US" sz="1800" dirty="0"/>
              <a:t>Named after Romney Marsh in SE England</a:t>
            </a:r>
          </a:p>
          <a:p>
            <a:r>
              <a:rPr lang="en-US" sz="1800" dirty="0"/>
              <a:t>Grows high-quality wool even in damp conditions</a:t>
            </a:r>
          </a:p>
          <a:p>
            <a:r>
              <a:rPr lang="en-US" sz="1800" dirty="0"/>
              <a:t>Micron count: 29-37 </a:t>
            </a:r>
          </a:p>
        </p:txBody>
      </p:sp>
      <p:pic>
        <p:nvPicPr>
          <p:cNvPr id="6" name="Picture 5" descr="A map of the world&#10;&#10;Description automatically generated">
            <a:extLst>
              <a:ext uri="{FF2B5EF4-FFF2-40B4-BE49-F238E27FC236}">
                <a16:creationId xmlns:a16="http://schemas.microsoft.com/office/drawing/2014/main" id="{F543E255-67ED-874D-6C74-11428DAB0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649" y="923826"/>
            <a:ext cx="6073329" cy="48736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 descr="A sheep standing in a fenced in area&#10;&#10;Description automatically generated">
            <a:extLst>
              <a:ext uri="{FF2B5EF4-FFF2-40B4-BE49-F238E27FC236}">
                <a16:creationId xmlns:a16="http://schemas.microsoft.com/office/drawing/2014/main" id="{5CA5F19A-165E-A7FA-0A4A-2DC4450825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45" b="5170"/>
          <a:stretch/>
        </p:blipFill>
        <p:spPr>
          <a:xfrm>
            <a:off x="1074656" y="4194926"/>
            <a:ext cx="3223967" cy="221039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BD4FB12-DEF3-4676-0CEC-8647D70AC88C}"/>
              </a:ext>
            </a:extLst>
          </p:cNvPr>
          <p:cNvSpPr txBox="1"/>
          <p:nvPr/>
        </p:nvSpPr>
        <p:spPr>
          <a:xfrm>
            <a:off x="1074656" y="6159099"/>
            <a:ext cx="3223967" cy="246221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Photo: Wikimedia</a:t>
            </a:r>
          </a:p>
        </p:txBody>
      </p:sp>
    </p:spTree>
    <p:extLst>
      <p:ext uri="{BB962C8B-B14F-4D97-AF65-F5344CB8AC3E}">
        <p14:creationId xmlns:p14="http://schemas.microsoft.com/office/powerpoint/2010/main" val="265939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D71D5-D62C-A51B-A368-AB1A27324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Shetland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26D24-20CD-2BBB-59FE-8C2C28FF2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6004"/>
            <a:ext cx="4412530" cy="4351338"/>
          </a:xfrm>
        </p:spPr>
        <p:txBody>
          <a:bodyPr>
            <a:normAutofit/>
          </a:bodyPr>
          <a:lstStyle/>
          <a:p>
            <a:r>
              <a:rPr lang="en-US" sz="2000" dirty="0"/>
              <a:t>Origin: Scotland</a:t>
            </a:r>
          </a:p>
          <a:p>
            <a:r>
              <a:rPr lang="en-US" sz="2000" dirty="0"/>
              <a:t>Today: North America and Australia</a:t>
            </a:r>
          </a:p>
          <a:p>
            <a:r>
              <a:rPr lang="en-US" sz="2000" dirty="0"/>
              <a:t>Produces fine wool with a wide color range</a:t>
            </a:r>
          </a:p>
          <a:p>
            <a:r>
              <a:rPr lang="en-US" sz="2000" dirty="0"/>
              <a:t>Micron count: 20-30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F6C8384-5201-2647-AC6A-B66AF3D8BCB5}"/>
              </a:ext>
            </a:extLst>
          </p:cNvPr>
          <p:cNvGrpSpPr/>
          <p:nvPr/>
        </p:nvGrpSpPr>
        <p:grpSpPr>
          <a:xfrm>
            <a:off x="1348030" y="3281159"/>
            <a:ext cx="2807567" cy="3296556"/>
            <a:chOff x="999239" y="3281160"/>
            <a:chExt cx="2807567" cy="3296556"/>
          </a:xfrm>
        </p:grpSpPr>
        <p:pic>
          <p:nvPicPr>
            <p:cNvPr id="5" name="Picture 4" descr="A sheep standing in grass&#10;&#10;Description automatically generated">
              <a:extLst>
                <a:ext uri="{FF2B5EF4-FFF2-40B4-BE49-F238E27FC236}">
                  <a16:creationId xmlns:a16="http://schemas.microsoft.com/office/drawing/2014/main" id="{42768C65-70F9-460C-D90D-E61FEFD83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9239" y="3281160"/>
              <a:ext cx="2807567" cy="32965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FE38B05-9AE7-0AE8-0676-B1B5ECF2FB96}"/>
                </a:ext>
              </a:extLst>
            </p:cNvPr>
            <p:cNvSpPr txBox="1"/>
            <p:nvPr/>
          </p:nvSpPr>
          <p:spPr>
            <a:xfrm>
              <a:off x="999239" y="6331495"/>
              <a:ext cx="2807567" cy="246221"/>
            </a:xfrm>
            <a:prstGeom prst="rect">
              <a:avLst/>
            </a:prstGeom>
            <a:solidFill>
              <a:srgbClr val="000000">
                <a:alpha val="50196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Photo: Wikimedia</a:t>
              </a:r>
            </a:p>
          </p:txBody>
        </p:sp>
      </p:grpSp>
      <p:pic>
        <p:nvPicPr>
          <p:cNvPr id="8" name="Picture 7" descr="A map of the world&#10;&#10;Description automatically generated">
            <a:extLst>
              <a:ext uri="{FF2B5EF4-FFF2-40B4-BE49-F238E27FC236}">
                <a16:creationId xmlns:a16="http://schemas.microsoft.com/office/drawing/2014/main" id="{417B58D8-76E8-7686-1D02-14BFD1623A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895" y="905733"/>
            <a:ext cx="5920293" cy="475085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36351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51F26-9B4E-C7AE-44D9-83D3AC6CE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Suffolk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BEA16-C899-30A4-55EC-1E8205333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3138"/>
            <a:ext cx="4148579" cy="4351338"/>
          </a:xfrm>
        </p:spPr>
        <p:txBody>
          <a:bodyPr>
            <a:normAutofit/>
          </a:bodyPr>
          <a:lstStyle/>
          <a:p>
            <a:r>
              <a:rPr lang="en-US" sz="2000" dirty="0"/>
              <a:t>Origin: England</a:t>
            </a:r>
          </a:p>
          <a:p>
            <a:r>
              <a:rPr lang="en-US" sz="2000" dirty="0"/>
              <a:t>Today: United Kingdom and United States</a:t>
            </a:r>
          </a:p>
          <a:p>
            <a:r>
              <a:rPr lang="en-US" sz="2000" dirty="0"/>
              <a:t>Meat production</a:t>
            </a:r>
          </a:p>
          <a:p>
            <a:r>
              <a:rPr lang="en-US" sz="2000" dirty="0"/>
              <a:t>Medium-coarse wool, durable</a:t>
            </a:r>
          </a:p>
          <a:p>
            <a:r>
              <a:rPr lang="en-US" sz="2000" dirty="0"/>
              <a:t>Micron count: 25-33</a:t>
            </a:r>
          </a:p>
        </p:txBody>
      </p:sp>
      <p:pic>
        <p:nvPicPr>
          <p:cNvPr id="5" name="Picture 4" descr="A sheep standing in a grassy field&#10;&#10;Description automatically generated">
            <a:extLst>
              <a:ext uri="{FF2B5EF4-FFF2-40B4-BE49-F238E27FC236}">
                <a16:creationId xmlns:a16="http://schemas.microsoft.com/office/drawing/2014/main" id="{E176CE5A-D170-3FE2-4E7D-EACD97FC2C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762596"/>
            <a:ext cx="3640372" cy="27302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29711A-BA4F-57AD-96D6-37930867C043}"/>
              </a:ext>
            </a:extLst>
          </p:cNvPr>
          <p:cNvSpPr txBox="1"/>
          <p:nvPr/>
        </p:nvSpPr>
        <p:spPr>
          <a:xfrm>
            <a:off x="838200" y="6246654"/>
            <a:ext cx="3640372" cy="246221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Photo: J. Gareth</a:t>
            </a:r>
          </a:p>
        </p:txBody>
      </p:sp>
      <p:pic>
        <p:nvPicPr>
          <p:cNvPr id="8" name="Picture 7" descr="A map of the world&#10;&#10;Description automatically generated">
            <a:extLst>
              <a:ext uri="{FF2B5EF4-FFF2-40B4-BE49-F238E27FC236}">
                <a16:creationId xmlns:a16="http://schemas.microsoft.com/office/drawing/2014/main" id="{059BF6B7-7941-8745-2BB7-CDB45F3AD0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850" y="1010900"/>
            <a:ext cx="5873840" cy="47135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60373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C30D1-6219-64B1-E189-FDC7EF5DD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Karakul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0B473-5AEC-789C-71B6-52FBCFAAB4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5431"/>
            <a:ext cx="3818641" cy="4351338"/>
          </a:xfrm>
        </p:spPr>
        <p:txBody>
          <a:bodyPr>
            <a:normAutofit/>
          </a:bodyPr>
          <a:lstStyle/>
          <a:p>
            <a:r>
              <a:rPr lang="en-US" sz="2000" dirty="0"/>
              <a:t>Origin: Central Asia</a:t>
            </a:r>
          </a:p>
          <a:p>
            <a:r>
              <a:rPr lang="en-US" sz="2000" dirty="0"/>
              <a:t>Today: Afghanistan, Iran, Russia</a:t>
            </a:r>
          </a:p>
          <a:p>
            <a:r>
              <a:rPr lang="en-US" sz="2000" dirty="0"/>
              <a:t>Uniquely strong wool fibers</a:t>
            </a:r>
          </a:p>
          <a:p>
            <a:r>
              <a:rPr lang="en-US" sz="2000" dirty="0"/>
              <a:t>Resilient breed that can withstand harsh, arid climates</a:t>
            </a:r>
          </a:p>
          <a:p>
            <a:r>
              <a:rPr lang="en-US" sz="2000" dirty="0"/>
              <a:t>Micron count: 25-36</a:t>
            </a:r>
          </a:p>
        </p:txBody>
      </p:sp>
      <p:pic>
        <p:nvPicPr>
          <p:cNvPr id="5" name="Picture 4" descr="Karakul Sheep Breed">
            <a:extLst>
              <a:ext uri="{FF2B5EF4-FFF2-40B4-BE49-F238E27FC236}">
                <a16:creationId xmlns:a16="http://schemas.microsoft.com/office/drawing/2014/main" id="{7C25F633-E582-D0B9-8F43-DE5785656A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041" y="3974401"/>
            <a:ext cx="3931763" cy="26140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5C2D06-1847-7E12-D8C5-0F74412FB308}"/>
              </a:ext>
            </a:extLst>
          </p:cNvPr>
          <p:cNvSpPr txBox="1"/>
          <p:nvPr/>
        </p:nvSpPr>
        <p:spPr>
          <a:xfrm>
            <a:off x="923041" y="6342215"/>
            <a:ext cx="3931762" cy="246221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Photo: raisingsheep.net</a:t>
            </a:r>
          </a:p>
        </p:txBody>
      </p:sp>
      <p:pic>
        <p:nvPicPr>
          <p:cNvPr id="8" name="Picture 7" descr="A map of the world&#10;&#10;Description automatically generated">
            <a:extLst>
              <a:ext uri="{FF2B5EF4-FFF2-40B4-BE49-F238E27FC236}">
                <a16:creationId xmlns:a16="http://schemas.microsoft.com/office/drawing/2014/main" id="{7EF77E82-2A1C-78A6-1811-B5578454B7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259" y="1070173"/>
            <a:ext cx="6083541" cy="488185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789182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E985A-B574-85FF-168D-3D1D97A7D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Hampshire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FF0632-E077-FC30-5CE2-AB75533E5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3138"/>
            <a:ext cx="3809214" cy="4351338"/>
          </a:xfrm>
        </p:spPr>
        <p:txBody>
          <a:bodyPr>
            <a:normAutofit/>
          </a:bodyPr>
          <a:lstStyle/>
          <a:p>
            <a:r>
              <a:rPr lang="en-US" sz="2000" dirty="0"/>
              <a:t>Origin: England</a:t>
            </a:r>
          </a:p>
          <a:p>
            <a:r>
              <a:rPr lang="en-US" sz="2000" dirty="0"/>
              <a:t>Today: All over the world</a:t>
            </a:r>
          </a:p>
          <a:p>
            <a:r>
              <a:rPr lang="en-US" sz="2000" dirty="0"/>
              <a:t>One of the most popular sheep breeds in the world</a:t>
            </a:r>
          </a:p>
          <a:p>
            <a:r>
              <a:rPr lang="en-US" sz="2000" dirty="0"/>
              <a:t>Fleece strong and springy</a:t>
            </a:r>
          </a:p>
          <a:p>
            <a:r>
              <a:rPr lang="en-US" sz="2000" dirty="0"/>
              <a:t>Micron count: 24-33</a:t>
            </a:r>
          </a:p>
          <a:p>
            <a:pPr marL="0" indent="0">
              <a:buNone/>
            </a:pPr>
            <a:endParaRPr lang="en-US" sz="24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91E6BB4-F094-6CF3-6942-DD2BCEFB0492}"/>
              </a:ext>
            </a:extLst>
          </p:cNvPr>
          <p:cNvGrpSpPr/>
          <p:nvPr/>
        </p:nvGrpSpPr>
        <p:grpSpPr>
          <a:xfrm>
            <a:off x="967818" y="3762931"/>
            <a:ext cx="3240255" cy="2541735"/>
            <a:chOff x="967818" y="3762931"/>
            <a:chExt cx="3240255" cy="2541735"/>
          </a:xfrm>
        </p:grpSpPr>
        <p:pic>
          <p:nvPicPr>
            <p:cNvPr id="5" name="Picture 4" descr="A sheep standing in a fenced area&#10;&#10;Description automatically generated">
              <a:extLst>
                <a:ext uri="{FF2B5EF4-FFF2-40B4-BE49-F238E27FC236}">
                  <a16:creationId xmlns:a16="http://schemas.microsoft.com/office/drawing/2014/main" id="{0FB32ED8-2AE8-DBD2-426B-5B98423FF1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66"/>
            <a:stretch/>
          </p:blipFill>
          <p:spPr bwMode="auto">
            <a:xfrm>
              <a:off x="967818" y="3762931"/>
              <a:ext cx="3240255" cy="254173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8B6CBD6-BABC-2C3E-B64C-335068C9FBF1}"/>
                </a:ext>
              </a:extLst>
            </p:cNvPr>
            <p:cNvSpPr txBox="1"/>
            <p:nvPr/>
          </p:nvSpPr>
          <p:spPr>
            <a:xfrm>
              <a:off x="967818" y="6058445"/>
              <a:ext cx="3240255" cy="246221"/>
            </a:xfrm>
            <a:prstGeom prst="rect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Photo: Wikimedia</a:t>
              </a:r>
            </a:p>
          </p:txBody>
        </p:sp>
      </p:grpSp>
      <p:pic>
        <p:nvPicPr>
          <p:cNvPr id="9" name="Picture 8" descr="A map of the world&#10;&#10;Description automatically generated">
            <a:extLst>
              <a:ext uri="{FF2B5EF4-FFF2-40B4-BE49-F238E27FC236}">
                <a16:creationId xmlns:a16="http://schemas.microsoft.com/office/drawing/2014/main" id="{0B8A51E0-AD7F-0B1A-3633-26D7271AC3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953" y="1014278"/>
            <a:ext cx="6018229" cy="482944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708656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7CC41-17D6-E817-C0AD-6DC4F2FC4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Columbia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C781A-1FCF-BFBA-1E6D-68CC252229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3139"/>
            <a:ext cx="4299408" cy="4351338"/>
          </a:xfrm>
        </p:spPr>
        <p:txBody>
          <a:bodyPr>
            <a:normAutofit/>
          </a:bodyPr>
          <a:lstStyle/>
          <a:p>
            <a:r>
              <a:rPr lang="en-US" sz="2400" dirty="0"/>
              <a:t>Origin: United States</a:t>
            </a:r>
          </a:p>
          <a:p>
            <a:r>
              <a:rPr lang="en-US" sz="2400" dirty="0"/>
              <a:t>First sheep breed to originate in the U.S.</a:t>
            </a:r>
          </a:p>
          <a:p>
            <a:r>
              <a:rPr lang="en-US" sz="2400" dirty="0"/>
              <a:t>Fine fibers, white or brown</a:t>
            </a:r>
          </a:p>
          <a:p>
            <a:r>
              <a:rPr lang="en-US" sz="2400" dirty="0"/>
              <a:t>Micron count: 23-31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B4E31C-896D-C0A3-B386-809C72A0D372}"/>
              </a:ext>
            </a:extLst>
          </p:cNvPr>
          <p:cNvGrpSpPr/>
          <p:nvPr/>
        </p:nvGrpSpPr>
        <p:grpSpPr>
          <a:xfrm>
            <a:off x="980387" y="3667291"/>
            <a:ext cx="3770722" cy="2825584"/>
            <a:chOff x="980387" y="3667291"/>
            <a:chExt cx="3770722" cy="2825584"/>
          </a:xfrm>
        </p:grpSpPr>
        <p:pic>
          <p:nvPicPr>
            <p:cNvPr id="5" name="Picture 4" descr="A sheep and a lamb in a fenced in pasture&#10;&#10;Description automatically generated">
              <a:extLst>
                <a:ext uri="{FF2B5EF4-FFF2-40B4-BE49-F238E27FC236}">
                  <a16:creationId xmlns:a16="http://schemas.microsoft.com/office/drawing/2014/main" id="{74F28B50-E57F-CF20-30EE-9CBB371DBA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0387" y="3667291"/>
              <a:ext cx="3770722" cy="282558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40C9FEC-EAC8-E9AF-27B0-9688B5BE6B69}"/>
                </a:ext>
              </a:extLst>
            </p:cNvPr>
            <p:cNvSpPr txBox="1"/>
            <p:nvPr/>
          </p:nvSpPr>
          <p:spPr>
            <a:xfrm>
              <a:off x="980387" y="6246654"/>
              <a:ext cx="3770722" cy="246221"/>
            </a:xfrm>
            <a:prstGeom prst="rect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Photo: livestockoftheworld.com</a:t>
              </a:r>
            </a:p>
          </p:txBody>
        </p:sp>
      </p:grpSp>
      <p:pic>
        <p:nvPicPr>
          <p:cNvPr id="9" name="Picture 8" descr="A map of the world&#10;&#10;Description automatically generated">
            <a:extLst>
              <a:ext uri="{FF2B5EF4-FFF2-40B4-BE49-F238E27FC236}">
                <a16:creationId xmlns:a16="http://schemas.microsoft.com/office/drawing/2014/main" id="{C5A76A58-5349-DC17-D90F-17C4161858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172" y="1044210"/>
            <a:ext cx="5943628" cy="476957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586887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556DA-EEAE-75B7-67EC-3FCE35534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Cormo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D8A35F-BC7F-71BA-9898-D8CC29948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4284"/>
            <a:ext cx="3554691" cy="4351338"/>
          </a:xfrm>
        </p:spPr>
        <p:txBody>
          <a:bodyPr>
            <a:normAutofit/>
          </a:bodyPr>
          <a:lstStyle/>
          <a:p>
            <a:r>
              <a:rPr lang="en-US" sz="2000" dirty="0"/>
              <a:t>Origin: Tasmania</a:t>
            </a:r>
          </a:p>
          <a:p>
            <a:r>
              <a:rPr lang="en-US" sz="2000" dirty="0"/>
              <a:t>Today: United States, Australia</a:t>
            </a:r>
          </a:p>
          <a:p>
            <a:r>
              <a:rPr lang="en-US" sz="2000" dirty="0"/>
              <a:t>Fluffy wool ideal for gentle-touch clothing</a:t>
            </a:r>
          </a:p>
          <a:p>
            <a:r>
              <a:rPr lang="en-US" sz="2000" dirty="0"/>
              <a:t>Micron count: 17-23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40AE990-6F4C-6043-4405-28B0CE9C9D01}"/>
              </a:ext>
            </a:extLst>
          </p:cNvPr>
          <p:cNvGrpSpPr/>
          <p:nvPr/>
        </p:nvGrpSpPr>
        <p:grpSpPr>
          <a:xfrm>
            <a:off x="980387" y="3895790"/>
            <a:ext cx="3874418" cy="2543044"/>
            <a:chOff x="980386" y="3619504"/>
            <a:chExt cx="4317477" cy="2873371"/>
          </a:xfrm>
        </p:grpSpPr>
        <p:pic>
          <p:nvPicPr>
            <p:cNvPr id="5" name="Picture 4" descr="Cormo Sheep">
              <a:extLst>
                <a:ext uri="{FF2B5EF4-FFF2-40B4-BE49-F238E27FC236}">
                  <a16:creationId xmlns:a16="http://schemas.microsoft.com/office/drawing/2014/main" id="{B66EAA9A-81EE-57A3-C16A-6B13F9FCCB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47" r="9344"/>
            <a:stretch/>
          </p:blipFill>
          <p:spPr bwMode="auto">
            <a:xfrm>
              <a:off x="999241" y="3619504"/>
              <a:ext cx="4298622" cy="287337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A444134-613D-3B63-324A-7A2F927FE7A9}"/>
                </a:ext>
              </a:extLst>
            </p:cNvPr>
            <p:cNvSpPr txBox="1"/>
            <p:nvPr/>
          </p:nvSpPr>
          <p:spPr>
            <a:xfrm>
              <a:off x="980386" y="6246654"/>
              <a:ext cx="4317477" cy="246221"/>
            </a:xfrm>
            <a:prstGeom prst="rect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Photo: raisingsheep.net</a:t>
              </a:r>
            </a:p>
          </p:txBody>
        </p:sp>
      </p:grpSp>
      <p:pic>
        <p:nvPicPr>
          <p:cNvPr id="8" name="Picture 7" descr="A map of the world&#10;&#10;Description automatically generated">
            <a:extLst>
              <a:ext uri="{FF2B5EF4-FFF2-40B4-BE49-F238E27FC236}">
                <a16:creationId xmlns:a16="http://schemas.microsoft.com/office/drawing/2014/main" id="{DCA9A490-6B77-A18D-21E5-B8F1261953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206" y="777183"/>
            <a:ext cx="6141594" cy="492843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647452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22C95-B5B7-D3D3-C8BB-559B942CC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up with Wool?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8A2A7E-389B-997E-292F-D8EA9BACE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0098" y="5603357"/>
            <a:ext cx="10674449" cy="10383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How does the climate and geography of a region where different breeds of sheep come from affect their wool?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 descr="A close-up of a sheep with white curly wool.">
            <a:extLst>
              <a:ext uri="{FF2B5EF4-FFF2-40B4-BE49-F238E27FC236}">
                <a16:creationId xmlns:a16="http://schemas.microsoft.com/office/drawing/2014/main" id="{8B4312D5-BEEC-956D-C464-C924272E09C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098" y="1360966"/>
            <a:ext cx="5454107" cy="409353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9588AE3-BA0A-FEBC-0B14-8DEC6B06FBEC}"/>
              </a:ext>
            </a:extLst>
          </p:cNvPr>
          <p:cNvSpPr txBox="1"/>
          <p:nvPr/>
        </p:nvSpPr>
        <p:spPr>
          <a:xfrm>
            <a:off x="1000098" y="5192891"/>
            <a:ext cx="5454107" cy="261610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Photo: Sam Carter</a:t>
            </a:r>
          </a:p>
        </p:txBody>
      </p:sp>
      <p:pic>
        <p:nvPicPr>
          <p:cNvPr id="12" name="Picture 11" descr="A group of sheep in a snowy field with long, shaggy wool.">
            <a:extLst>
              <a:ext uri="{FF2B5EF4-FFF2-40B4-BE49-F238E27FC236}">
                <a16:creationId xmlns:a16="http://schemas.microsoft.com/office/drawing/2014/main" id="{009DE6FC-1D53-B577-C6A5-483DA20364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41" b="24546"/>
          <a:stretch/>
        </p:blipFill>
        <p:spPr>
          <a:xfrm>
            <a:off x="6539264" y="3429000"/>
            <a:ext cx="3265764" cy="20255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 descr="A brown sheep standing in a field with wavy wool.">
            <a:extLst>
              <a:ext uri="{FF2B5EF4-FFF2-40B4-BE49-F238E27FC236}">
                <a16:creationId xmlns:a16="http://schemas.microsoft.com/office/drawing/2014/main" id="{BB0E3D80-CEA9-FBC0-4A6B-2375F1A3B71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08" t="35607" b="5944"/>
          <a:stretch/>
        </p:blipFill>
        <p:spPr>
          <a:xfrm>
            <a:off x="9890087" y="2995055"/>
            <a:ext cx="1790425" cy="24594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 descr="A close-up of a sheep's curly, gray wool.">
            <a:extLst>
              <a:ext uri="{FF2B5EF4-FFF2-40B4-BE49-F238E27FC236}">
                <a16:creationId xmlns:a16="http://schemas.microsoft.com/office/drawing/2014/main" id="{962D3BEB-E416-3091-8541-73C89473C7B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94"/>
          <a:stretch/>
        </p:blipFill>
        <p:spPr>
          <a:xfrm>
            <a:off x="6539264" y="1359378"/>
            <a:ext cx="3265764" cy="20270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 descr="A sheep in a field with thick wool.">
            <a:extLst>
              <a:ext uri="{FF2B5EF4-FFF2-40B4-BE49-F238E27FC236}">
                <a16:creationId xmlns:a16="http://schemas.microsoft.com/office/drawing/2014/main" id="{B1FD2A56-6D56-9654-CF4B-2892F7CBE0E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72" t="21783" r="27013" b="23089"/>
          <a:stretch/>
        </p:blipFill>
        <p:spPr>
          <a:xfrm>
            <a:off x="9884124" y="1365409"/>
            <a:ext cx="1790425" cy="155521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5C90FCB-0E74-DCD6-25F4-2C7D37E718C7}"/>
              </a:ext>
            </a:extLst>
          </p:cNvPr>
          <p:cNvSpPr txBox="1"/>
          <p:nvPr/>
        </p:nvSpPr>
        <p:spPr>
          <a:xfrm>
            <a:off x="6539264" y="3121007"/>
            <a:ext cx="3265764" cy="261610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Photo: Vince </a:t>
            </a:r>
            <a:r>
              <a:rPr lang="en-US" sz="1050" dirty="0" err="1">
                <a:solidFill>
                  <a:schemeClr val="bg1"/>
                </a:solidFill>
              </a:rPr>
              <a:t>Veras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ED36B2-B837-EFB1-FC05-B350CCF00493}"/>
              </a:ext>
            </a:extLst>
          </p:cNvPr>
          <p:cNvSpPr txBox="1"/>
          <p:nvPr/>
        </p:nvSpPr>
        <p:spPr>
          <a:xfrm>
            <a:off x="6539264" y="5192891"/>
            <a:ext cx="3265764" cy="261610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Photo: Jovan Vasiljevic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EA87FD-0B48-FADD-6AD7-DEF765DAEC18}"/>
              </a:ext>
            </a:extLst>
          </p:cNvPr>
          <p:cNvSpPr txBox="1"/>
          <p:nvPr/>
        </p:nvSpPr>
        <p:spPr>
          <a:xfrm>
            <a:off x="9884123" y="2659017"/>
            <a:ext cx="1790425" cy="261610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Photo: Phillip Deus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2AD02-302B-9376-4DB0-4FE33494E21A}"/>
              </a:ext>
            </a:extLst>
          </p:cNvPr>
          <p:cNvSpPr txBox="1"/>
          <p:nvPr/>
        </p:nvSpPr>
        <p:spPr>
          <a:xfrm>
            <a:off x="9884122" y="5192891"/>
            <a:ext cx="1790425" cy="261610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Photo: Annie Spratt</a:t>
            </a:r>
          </a:p>
        </p:txBody>
      </p:sp>
    </p:spTree>
    <p:extLst>
      <p:ext uri="{BB962C8B-B14F-4D97-AF65-F5344CB8AC3E}">
        <p14:creationId xmlns:p14="http://schemas.microsoft.com/office/powerpoint/2010/main" val="2279087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556DA-EEAE-75B7-67EC-3FCE35534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Junin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D8A35F-BC7F-71BA-9898-D8CC29948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1418"/>
            <a:ext cx="3554691" cy="4351338"/>
          </a:xfrm>
        </p:spPr>
        <p:txBody>
          <a:bodyPr>
            <a:normAutofit/>
          </a:bodyPr>
          <a:lstStyle/>
          <a:p>
            <a:r>
              <a:rPr lang="en-US" sz="2400" dirty="0"/>
              <a:t>Origin: Peruvian Andes</a:t>
            </a:r>
          </a:p>
          <a:p>
            <a:r>
              <a:rPr lang="en-US" sz="2400" dirty="0"/>
              <a:t>Well-adapted to harsh, high-altitude regions.</a:t>
            </a:r>
          </a:p>
          <a:p>
            <a:r>
              <a:rPr lang="en-US" sz="2400" dirty="0"/>
              <a:t>Dense fleece</a:t>
            </a:r>
          </a:p>
          <a:p>
            <a:r>
              <a:rPr lang="en-US" sz="2400" dirty="0"/>
              <a:t>Robust build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 descr="A sheep grazing in the grass&#10;&#10;Description automatically generated">
            <a:extLst>
              <a:ext uri="{FF2B5EF4-FFF2-40B4-BE49-F238E27FC236}">
                <a16:creationId xmlns:a16="http://schemas.microsoft.com/office/drawing/2014/main" id="{6F1B595D-FB24-B7A3-7B15-F722FADB0E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791" y="3717303"/>
            <a:ext cx="3552825" cy="2590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318FCD2-6520-CB10-FFC7-5AD905DA4E14}"/>
              </a:ext>
            </a:extLst>
          </p:cNvPr>
          <p:cNvSpPr txBox="1"/>
          <p:nvPr/>
        </p:nvSpPr>
        <p:spPr>
          <a:xfrm>
            <a:off x="944791" y="6061882"/>
            <a:ext cx="3552825" cy="246221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Photo: Sais Tupac </a:t>
            </a:r>
            <a:r>
              <a:rPr lang="en-US" sz="1000" dirty="0" err="1">
                <a:solidFill>
                  <a:schemeClr val="bg1"/>
                </a:solidFill>
              </a:rPr>
              <a:t>Amaru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8" name="Picture 7" descr="A map of the world&#10;&#10;Description automatically generated">
            <a:extLst>
              <a:ext uri="{FF2B5EF4-FFF2-40B4-BE49-F238E27FC236}">
                <a16:creationId xmlns:a16="http://schemas.microsoft.com/office/drawing/2014/main" id="{16EAD6B9-2A62-FE86-AC10-BEB7EB1377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973" y="1113782"/>
            <a:ext cx="5770236" cy="463043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60234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7AFBC-B74A-CFC6-7FDF-B4B4F0422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128" y="355698"/>
            <a:ext cx="10515600" cy="1325563"/>
          </a:xfrm>
        </p:spPr>
        <p:txBody>
          <a:bodyPr/>
          <a:lstStyle/>
          <a:p>
            <a:r>
              <a:rPr lang="en-US" dirty="0"/>
              <a:t>What is Wool?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2214C-DEF3-9394-9615-785F9B12D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0323"/>
            <a:ext cx="10515600" cy="4351338"/>
          </a:xfrm>
        </p:spPr>
        <p:txBody>
          <a:bodyPr/>
          <a:lstStyle/>
          <a:p>
            <a:r>
              <a:rPr lang="en-US" sz="2400" dirty="0"/>
              <a:t>Wool comes from the fleece of animals like sheep, goats, and alpacas.</a:t>
            </a:r>
          </a:p>
          <a:p>
            <a:r>
              <a:rPr lang="en-US" b="1" dirty="0"/>
              <a:t>Properties of Wool: </a:t>
            </a:r>
            <a:r>
              <a:rPr lang="en-US" dirty="0"/>
              <a:t>Warmth, Moisture-Wicking, Durability</a:t>
            </a:r>
          </a:p>
          <a:p>
            <a:endParaRPr lang="en-US" b="1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5A74C86-4640-ECB9-2AAA-25739E39D2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486653"/>
            <a:ext cx="4810125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D109CD-C3E2-E75A-5250-9AFC1338F0AC}"/>
              </a:ext>
            </a:extLst>
          </p:cNvPr>
          <p:cNvSpPr txBox="1"/>
          <p:nvPr/>
        </p:nvSpPr>
        <p:spPr>
          <a:xfrm>
            <a:off x="838200" y="5751661"/>
            <a:ext cx="495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Wool Fiber Structure. CSIRO Materials Science &amp; Engineering Textile and </a:t>
            </a:r>
            <a:r>
              <a:rPr lang="en-US" sz="1200" dirty="0" err="1"/>
              <a:t>Fibre</a:t>
            </a:r>
            <a:r>
              <a:rPr lang="en-US" sz="1200" dirty="0"/>
              <a:t> Technology Program Graphics by H.Z. Roe, 1992 &amp; Lipson 2008, based on a drawing by R.D.B. Fraser, 1972.</a:t>
            </a:r>
          </a:p>
        </p:txBody>
      </p:sp>
      <p:pic>
        <p:nvPicPr>
          <p:cNvPr id="6" name="Picture 5" descr="A group of llamas with thick wool standing in a field.">
            <a:extLst>
              <a:ext uri="{FF2B5EF4-FFF2-40B4-BE49-F238E27FC236}">
                <a16:creationId xmlns:a16="http://schemas.microsoft.com/office/drawing/2014/main" id="{5AB2D479-82B2-5713-A715-BB34A8BB5F9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38" b="8520"/>
          <a:stretch/>
        </p:blipFill>
        <p:spPr>
          <a:xfrm>
            <a:off x="8987116" y="2725886"/>
            <a:ext cx="2661684" cy="285938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 descr="A person bending over a sheep to shear its wool.">
            <a:extLst>
              <a:ext uri="{FF2B5EF4-FFF2-40B4-BE49-F238E27FC236}">
                <a16:creationId xmlns:a16="http://schemas.microsoft.com/office/drawing/2014/main" id="{AFE44E43-3F3C-A686-83A0-AB1E86869B7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r="15650"/>
          <a:stretch/>
        </p:blipFill>
        <p:spPr>
          <a:xfrm>
            <a:off x="5794744" y="2725886"/>
            <a:ext cx="3045953" cy="285938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29FD36E-E60C-2211-9D4A-951A8051CB1F}"/>
              </a:ext>
            </a:extLst>
          </p:cNvPr>
          <p:cNvSpPr txBox="1"/>
          <p:nvPr/>
        </p:nvSpPr>
        <p:spPr>
          <a:xfrm>
            <a:off x="5794744" y="5323658"/>
            <a:ext cx="3045953" cy="261610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Photo: </a:t>
            </a:r>
            <a:r>
              <a:rPr lang="en-US" sz="1050" dirty="0" err="1">
                <a:solidFill>
                  <a:schemeClr val="bg1"/>
                </a:solidFill>
              </a:rPr>
              <a:t>Ardiss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Hutaff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323CC9-C895-1B39-5F7A-CB4CFA6B44BF}"/>
              </a:ext>
            </a:extLst>
          </p:cNvPr>
          <p:cNvSpPr txBox="1"/>
          <p:nvPr/>
        </p:nvSpPr>
        <p:spPr>
          <a:xfrm>
            <a:off x="8987116" y="5248564"/>
            <a:ext cx="2661684" cy="261610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Photo: Josiah Farrow</a:t>
            </a:r>
          </a:p>
        </p:txBody>
      </p:sp>
    </p:spTree>
    <p:extLst>
      <p:ext uri="{BB962C8B-B14F-4D97-AF65-F5344CB8AC3E}">
        <p14:creationId xmlns:p14="http://schemas.microsoft.com/office/powerpoint/2010/main" val="2024051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6B445-AA33-6AF7-B473-1B3FC6035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Wool Industry</a:t>
            </a:r>
          </a:p>
        </p:txBody>
      </p:sp>
      <p:pic>
        <p:nvPicPr>
          <p:cNvPr id="5" name="Content Placeholder 4" descr="A close up of a knitted fabric&#10;&#10;Description automatically generated">
            <a:extLst>
              <a:ext uri="{FF2B5EF4-FFF2-40B4-BE49-F238E27FC236}">
                <a16:creationId xmlns:a16="http://schemas.microsoft.com/office/drawing/2014/main" id="{E07856C3-2AFC-CF33-5193-16EBCCA1EC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042"/>
          <a:stretch/>
        </p:blipFill>
        <p:spPr>
          <a:xfrm>
            <a:off x="1002020" y="3686930"/>
            <a:ext cx="2592241" cy="2368698"/>
          </a:xfrm>
          <a:ln>
            <a:solidFill>
              <a:schemeClr val="tx1"/>
            </a:solidFill>
          </a:ln>
        </p:spPr>
      </p:pic>
      <p:pic>
        <p:nvPicPr>
          <p:cNvPr id="7" name="Picture 6" descr="A stack of yarn on a shelf&#10;&#10;Description automatically generated">
            <a:extLst>
              <a:ext uri="{FF2B5EF4-FFF2-40B4-BE49-F238E27FC236}">
                <a16:creationId xmlns:a16="http://schemas.microsoft.com/office/drawing/2014/main" id="{A96BD4B5-B2AE-BDEB-E347-7D6F1F5ECD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2" r="3832" b="14574"/>
          <a:stretch/>
        </p:blipFill>
        <p:spPr>
          <a:xfrm>
            <a:off x="3779877" y="3686930"/>
            <a:ext cx="2592241" cy="23686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 descr="A knitted sweater on a white surface&#10;&#10;Description automatically generated">
            <a:extLst>
              <a:ext uri="{FF2B5EF4-FFF2-40B4-BE49-F238E27FC236}">
                <a16:creationId xmlns:a16="http://schemas.microsoft.com/office/drawing/2014/main" id="{E052FA4F-9F73-3C6D-7CA1-B74A66B4661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"/>
          <a:stretch/>
        </p:blipFill>
        <p:spPr>
          <a:xfrm>
            <a:off x="4237464" y="1484164"/>
            <a:ext cx="2134654" cy="209900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 descr="A stack of colorful blankets&#10;&#10;Description automatically generated">
            <a:extLst>
              <a:ext uri="{FF2B5EF4-FFF2-40B4-BE49-F238E27FC236}">
                <a16:creationId xmlns:a16="http://schemas.microsoft.com/office/drawing/2014/main" id="{90040E5F-9AA5-1D7D-0FDE-BCF8E4A3EF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278" y="1484165"/>
            <a:ext cx="3054645" cy="45714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 descr="Wool socks">
            <a:extLst>
              <a:ext uri="{FF2B5EF4-FFF2-40B4-BE49-F238E27FC236}">
                <a16:creationId xmlns:a16="http://schemas.microsoft.com/office/drawing/2014/main" id="{96B1113F-261D-B3F8-2EC6-43AD125826A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5" t="48837" r="33334"/>
          <a:stretch/>
        </p:blipFill>
        <p:spPr>
          <a:xfrm>
            <a:off x="994212" y="1484164"/>
            <a:ext cx="3046092" cy="20485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2FA9F2B-00F1-4AE4-0091-BF5DF95AC6B3}"/>
              </a:ext>
            </a:extLst>
          </p:cNvPr>
          <p:cNvSpPr txBox="1"/>
          <p:nvPr/>
        </p:nvSpPr>
        <p:spPr>
          <a:xfrm>
            <a:off x="994212" y="3266429"/>
            <a:ext cx="3045953" cy="261610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Photo: Haley Powers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D7CB4F-6AAE-E2DC-E1A3-7B2F693400E1}"/>
              </a:ext>
            </a:extLst>
          </p:cNvPr>
          <p:cNvSpPr txBox="1"/>
          <p:nvPr/>
        </p:nvSpPr>
        <p:spPr>
          <a:xfrm>
            <a:off x="4237325" y="3317342"/>
            <a:ext cx="2134654" cy="261610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Photo: </a:t>
            </a:r>
            <a:r>
              <a:rPr lang="en-US" sz="1050" dirty="0" err="1">
                <a:solidFill>
                  <a:schemeClr val="bg1"/>
                </a:solidFill>
              </a:rPr>
              <a:t>rocknwool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5F1E08-DF1C-26EA-FDCD-0EEBA5CCFEE3}"/>
              </a:ext>
            </a:extLst>
          </p:cNvPr>
          <p:cNvSpPr txBox="1"/>
          <p:nvPr/>
        </p:nvSpPr>
        <p:spPr>
          <a:xfrm>
            <a:off x="1002018" y="5794018"/>
            <a:ext cx="2580697" cy="261610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Photo: Kate McLean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776A34-1C99-472F-FA7B-0C088FA2D55C}"/>
              </a:ext>
            </a:extLst>
          </p:cNvPr>
          <p:cNvSpPr txBox="1"/>
          <p:nvPr/>
        </p:nvSpPr>
        <p:spPr>
          <a:xfrm>
            <a:off x="6569278" y="5794018"/>
            <a:ext cx="3054645" cy="261610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Photo: Megan Bucknall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73CEC4-4FE5-EF81-C7A9-5D14DECE133D}"/>
              </a:ext>
            </a:extLst>
          </p:cNvPr>
          <p:cNvSpPr txBox="1"/>
          <p:nvPr/>
        </p:nvSpPr>
        <p:spPr>
          <a:xfrm>
            <a:off x="3791421" y="5794018"/>
            <a:ext cx="2592241" cy="261610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Photo: </a:t>
            </a:r>
            <a:r>
              <a:rPr lang="en-US" sz="1050" dirty="0" err="1">
                <a:solidFill>
                  <a:schemeClr val="bg1"/>
                </a:solidFill>
              </a:rPr>
              <a:t>Nynne</a:t>
            </a:r>
            <a:r>
              <a:rPr lang="en-US" sz="1050" dirty="0">
                <a:solidFill>
                  <a:schemeClr val="bg1"/>
                </a:solidFill>
              </a:rPr>
              <a:t> Schroder</a:t>
            </a:r>
          </a:p>
        </p:txBody>
      </p:sp>
    </p:spTree>
    <p:extLst>
      <p:ext uri="{BB962C8B-B14F-4D97-AF65-F5344CB8AC3E}">
        <p14:creationId xmlns:p14="http://schemas.microsoft.com/office/powerpoint/2010/main" val="568151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7FAE8-8586-F984-C2F8-5A3AEA2ED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Producing Wool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18BC60-84C7-E220-D222-2E9F478FCA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5063"/>
            <a:ext cx="4839586" cy="4351338"/>
          </a:xfrm>
        </p:spPr>
        <p:txBody>
          <a:bodyPr>
            <a:normAutofit/>
          </a:bodyPr>
          <a:lstStyle/>
          <a:p>
            <a:r>
              <a:rPr lang="en-US" sz="2400" b="1" dirty="0"/>
              <a:t>Wool Growing </a:t>
            </a:r>
            <a:r>
              <a:rPr lang="en-US" sz="2400" dirty="0"/>
              <a:t>-</a:t>
            </a:r>
            <a:r>
              <a:rPr lang="en-US" sz="2400" b="1" dirty="0"/>
              <a:t> </a:t>
            </a:r>
            <a:r>
              <a:rPr lang="en-US" sz="2400" dirty="0"/>
              <a:t>Sheep husbandry, breeding, feeding, health monitoring</a:t>
            </a:r>
          </a:p>
          <a:p>
            <a:r>
              <a:rPr lang="en-US" sz="2400" b="1" dirty="0"/>
              <a:t>Harvesting </a:t>
            </a:r>
            <a:r>
              <a:rPr lang="en-US" sz="2400" dirty="0"/>
              <a:t>- Shearing</a:t>
            </a:r>
          </a:p>
          <a:p>
            <a:r>
              <a:rPr lang="en-US" sz="2400" b="1" dirty="0"/>
              <a:t>Preparation </a:t>
            </a:r>
            <a:r>
              <a:rPr lang="en-US" sz="2400" dirty="0"/>
              <a:t>- Sorting, grading, scouring, pressing</a:t>
            </a:r>
          </a:p>
          <a:p>
            <a:r>
              <a:rPr lang="en-US" sz="2400" b="1" dirty="0"/>
              <a:t>Production </a:t>
            </a:r>
            <a:r>
              <a:rPr lang="en-US" sz="2400" dirty="0"/>
              <a:t>- Combing, spinning, manufacturing</a:t>
            </a:r>
          </a:p>
          <a:p>
            <a:r>
              <a:rPr lang="en-US" sz="2400" b="1" dirty="0"/>
              <a:t>Retailing</a:t>
            </a:r>
            <a:r>
              <a:rPr lang="en-US" sz="2400" dirty="0"/>
              <a:t> - Wool is distributed and sold all around the world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61E4852-3C07-FE9E-D105-597411D1A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806" y="-772"/>
            <a:ext cx="4716994" cy="685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D80C04C-7323-5F32-1AF0-B2C0269D4821}"/>
              </a:ext>
            </a:extLst>
          </p:cNvPr>
          <p:cNvSpPr txBox="1"/>
          <p:nvPr/>
        </p:nvSpPr>
        <p:spPr>
          <a:xfrm>
            <a:off x="904974" y="5896401"/>
            <a:ext cx="54015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Figure from: </a:t>
            </a:r>
            <a:r>
              <a:rPr lang="en-US" sz="1200" kern="1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Ozek</a:t>
            </a:r>
            <a:r>
              <a:rPr lang="en-US" sz="1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H.Z. 2024. Wool production steps and global trade with recent statistics. </a:t>
            </a:r>
            <a:r>
              <a:rPr lang="en-US" sz="1200" i="1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Wool Handbook: Morphology, Structure, Properties, Processing, and Applications </a:t>
            </a:r>
            <a:r>
              <a:rPr lang="en-US" sz="1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p. 25-74. </a:t>
            </a:r>
            <a:r>
              <a:rPr lang="en-US" sz="1200" u="sng" kern="100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https://doi.org/10.1016/B978-0-323-99598-6.00024-4</a:t>
            </a:r>
            <a:endParaRPr lang="en-US" sz="12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301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392B2-16B4-96B6-F56F-98A9FD891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Micron Counts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03B59B-F0B7-4470-F1B3-A7C6C58B9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661" y="1481857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Micron counts are a measure of wool fiber diameter, or wool thickness.</a:t>
            </a:r>
          </a:p>
          <a:p>
            <a:r>
              <a:rPr lang="en-US" sz="2400" dirty="0"/>
              <a:t>A micron is equal to one-millionth of a meter.</a:t>
            </a:r>
          </a:p>
          <a:p>
            <a:r>
              <a:rPr lang="en-US" sz="2400" dirty="0"/>
              <a:t>The larger the number, the coarser the fiber.</a:t>
            </a:r>
          </a:p>
        </p:txBody>
      </p:sp>
      <p:sp>
        <p:nvSpPr>
          <p:cNvPr id="4" name="AutoShape 4" descr="Buy 19 Micron Merino Wool Roving 500g · The Wool Room">
            <a:extLst>
              <a:ext uri="{FF2B5EF4-FFF2-40B4-BE49-F238E27FC236}">
                <a16:creationId xmlns:a16="http://schemas.microsoft.com/office/drawing/2014/main" id="{3053732D-E2AB-005A-1155-6C310311E06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31219" y="3276599"/>
            <a:ext cx="1017181" cy="101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F6AC56-95F3-6B3D-0E4D-05D2A5C08226}"/>
              </a:ext>
            </a:extLst>
          </p:cNvPr>
          <p:cNvSpPr txBox="1"/>
          <p:nvPr/>
        </p:nvSpPr>
        <p:spPr>
          <a:xfrm>
            <a:off x="466946" y="5571793"/>
            <a:ext cx="417859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Micron Count: 24-28</a:t>
            </a:r>
          </a:p>
          <a:p>
            <a:pPr algn="ctr"/>
            <a:r>
              <a:rPr lang="en-US" dirty="0"/>
              <a:t>(Example: </a:t>
            </a:r>
            <a:r>
              <a:rPr lang="en-US" dirty="0" err="1"/>
              <a:t>Bluefaced</a:t>
            </a:r>
            <a:r>
              <a:rPr lang="en-US" dirty="0"/>
              <a:t> Leicester)</a:t>
            </a:r>
          </a:p>
          <a:p>
            <a:pPr algn="ctr"/>
            <a:r>
              <a:rPr lang="en-US" sz="3200" dirty="0"/>
              <a:t>Finer Wool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18D7B3-FCB4-507A-5916-49D014E5AAD0}"/>
              </a:ext>
            </a:extLst>
          </p:cNvPr>
          <p:cNvSpPr txBox="1"/>
          <p:nvPr/>
        </p:nvSpPr>
        <p:spPr>
          <a:xfrm>
            <a:off x="7144743" y="5571793"/>
            <a:ext cx="417859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Micron Count: 36-40+</a:t>
            </a:r>
          </a:p>
          <a:p>
            <a:pPr algn="ctr"/>
            <a:r>
              <a:rPr lang="en-US" dirty="0"/>
              <a:t>(Example: Devon </a:t>
            </a:r>
            <a:r>
              <a:rPr lang="en-US" dirty="0" err="1"/>
              <a:t>Longwool</a:t>
            </a:r>
            <a:r>
              <a:rPr lang="en-US" dirty="0"/>
              <a:t>)</a:t>
            </a:r>
          </a:p>
          <a:p>
            <a:pPr algn="ctr"/>
            <a:r>
              <a:rPr lang="en-US" sz="3200" dirty="0"/>
              <a:t>Coarser Wool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16D1C79-66B9-803D-6757-83B8211ECC5D}"/>
              </a:ext>
            </a:extLst>
          </p:cNvPr>
          <p:cNvCxnSpPr>
            <a:cxnSpLocks/>
          </p:cNvCxnSpPr>
          <p:nvPr/>
        </p:nvCxnSpPr>
        <p:spPr>
          <a:xfrm flipV="1">
            <a:off x="4604038" y="4192850"/>
            <a:ext cx="2726219" cy="1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028" name="Picture 4" descr="Devon Longwool Top">
            <a:extLst>
              <a:ext uri="{FF2B5EF4-FFF2-40B4-BE49-F238E27FC236}">
                <a16:creationId xmlns:a16="http://schemas.microsoft.com/office/drawing/2014/main" id="{F3B6DA5A-1E63-F05B-EA48-84A45AB432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099" y="2813910"/>
            <a:ext cx="2757883" cy="275788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luefaced Leicester Wool Tops - White">
            <a:extLst>
              <a:ext uri="{FF2B5EF4-FFF2-40B4-BE49-F238E27FC236}">
                <a16:creationId xmlns:a16="http://schemas.microsoft.com/office/drawing/2014/main" id="{3E3679A1-6E42-6447-D448-C9FE74CE5B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08"/>
          <a:stretch/>
        </p:blipFill>
        <p:spPr bwMode="auto">
          <a:xfrm>
            <a:off x="1033291" y="2953855"/>
            <a:ext cx="3045906" cy="259424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5A62B75-471A-3A55-67A5-05E40B047EE0}"/>
              </a:ext>
            </a:extLst>
          </p:cNvPr>
          <p:cNvSpPr txBox="1"/>
          <p:nvPr/>
        </p:nvSpPr>
        <p:spPr>
          <a:xfrm>
            <a:off x="1033291" y="5286486"/>
            <a:ext cx="3045906" cy="261610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Photo: George Weil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62418E-AA41-1F47-1DAD-E09CC9456BB2}"/>
              </a:ext>
            </a:extLst>
          </p:cNvPr>
          <p:cNvSpPr txBox="1"/>
          <p:nvPr/>
        </p:nvSpPr>
        <p:spPr>
          <a:xfrm>
            <a:off x="7855099" y="5310079"/>
            <a:ext cx="2757883" cy="261610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Photo: George Weil</a:t>
            </a:r>
          </a:p>
        </p:txBody>
      </p:sp>
    </p:spTree>
    <p:extLst>
      <p:ext uri="{BB962C8B-B14F-4D97-AF65-F5344CB8AC3E}">
        <p14:creationId xmlns:p14="http://schemas.microsoft.com/office/powerpoint/2010/main" val="393751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4CBAF-86C0-711A-8EDE-2FAA1F32A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Wool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F597B-E628-FAEA-2032-3E5B645826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33015"/>
            <a:ext cx="5411771" cy="4351338"/>
          </a:xfrm>
        </p:spPr>
        <p:txBody>
          <a:bodyPr>
            <a:normAutofit/>
          </a:bodyPr>
          <a:lstStyle/>
          <a:p>
            <a:r>
              <a:rPr lang="en-US" sz="2400" b="1" dirty="0"/>
              <a:t>Staple Length </a:t>
            </a:r>
            <a:r>
              <a:rPr lang="en-US" sz="2400" dirty="0"/>
              <a:t>– length of wool after it has been sheared, often in millimeters.</a:t>
            </a:r>
            <a:endParaRPr lang="en-US" sz="2400" b="1" dirty="0"/>
          </a:p>
          <a:p>
            <a:r>
              <a:rPr lang="en-US" sz="2400" b="1" dirty="0"/>
              <a:t>Staple Strength </a:t>
            </a:r>
            <a:r>
              <a:rPr lang="en-US" sz="2400" dirty="0"/>
              <a:t>– amount of force required to break a bundle of wool with a given thickness.</a:t>
            </a:r>
            <a:endParaRPr lang="en-US" sz="2400" b="1" dirty="0"/>
          </a:p>
          <a:p>
            <a:r>
              <a:rPr lang="en-US" sz="2400" b="1" dirty="0"/>
              <a:t>Yield </a:t>
            </a:r>
            <a:r>
              <a:rPr lang="en-US" sz="2400" dirty="0"/>
              <a:t>– amount of wool remaining after being cleaned.</a:t>
            </a:r>
            <a:endParaRPr lang="en-US" sz="2400" b="1" dirty="0"/>
          </a:p>
          <a:p>
            <a:r>
              <a:rPr lang="en-US" sz="2400" b="1" dirty="0"/>
              <a:t>Crimp </a:t>
            </a:r>
            <a:r>
              <a:rPr lang="en-US" sz="2400" dirty="0"/>
              <a:t>– level of curl the wool has.</a:t>
            </a:r>
            <a:endParaRPr lang="en-US" sz="2400" b="1" dirty="0"/>
          </a:p>
        </p:txBody>
      </p:sp>
      <p:pic>
        <p:nvPicPr>
          <p:cNvPr id="5" name="Picture 4" descr="A collection of hair on a white sheet&#10;&#10;Description automatically generated with medium confidence">
            <a:extLst>
              <a:ext uri="{FF2B5EF4-FFF2-40B4-BE49-F238E27FC236}">
                <a16:creationId xmlns:a16="http://schemas.microsoft.com/office/drawing/2014/main" id="{81586D9D-60CD-D54A-93E3-A949B9E8F3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774" y="1690688"/>
            <a:ext cx="4144275" cy="43687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56BFF2-EC00-E403-4335-741CC87F6378}"/>
              </a:ext>
            </a:extLst>
          </p:cNvPr>
          <p:cNvSpPr txBox="1"/>
          <p:nvPr/>
        </p:nvSpPr>
        <p:spPr>
          <a:xfrm>
            <a:off x="6962774" y="5798164"/>
            <a:ext cx="4144275" cy="261610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Photo: C. Goodwin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1AD9A2-9C05-7812-2F49-D3235584F201}"/>
              </a:ext>
            </a:extLst>
          </p:cNvPr>
          <p:cNvSpPr/>
          <p:nvPr/>
        </p:nvSpPr>
        <p:spPr>
          <a:xfrm>
            <a:off x="6862910" y="5070585"/>
            <a:ext cx="1866900" cy="56197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441875F-E3AB-1F3C-75E0-33F0E66643DD}"/>
              </a:ext>
            </a:extLst>
          </p:cNvPr>
          <p:cNvCxnSpPr/>
          <p:nvPr/>
        </p:nvCxnSpPr>
        <p:spPr>
          <a:xfrm flipH="1">
            <a:off x="5791200" y="5457825"/>
            <a:ext cx="1076325" cy="471144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0C5E025-C012-A03A-EB40-2000D6D91128}"/>
              </a:ext>
            </a:extLst>
          </p:cNvPr>
          <p:cNvSpPr txBox="1"/>
          <p:nvPr/>
        </p:nvSpPr>
        <p:spPr>
          <a:xfrm>
            <a:off x="4752973" y="5729956"/>
            <a:ext cx="231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Staple</a:t>
            </a:r>
          </a:p>
        </p:txBody>
      </p:sp>
    </p:spTree>
    <p:extLst>
      <p:ext uri="{BB962C8B-B14F-4D97-AF65-F5344CB8AC3E}">
        <p14:creationId xmlns:p14="http://schemas.microsoft.com/office/powerpoint/2010/main" val="3903343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49C1-2756-28E2-30AF-4F6C38190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Sheep Biogeography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5A692A-D488-03F2-D1BD-987201647A27}"/>
              </a:ext>
            </a:extLst>
          </p:cNvPr>
          <p:cNvGrpSpPr/>
          <p:nvPr/>
        </p:nvGrpSpPr>
        <p:grpSpPr>
          <a:xfrm>
            <a:off x="3047214" y="5647755"/>
            <a:ext cx="6438507" cy="1073634"/>
            <a:chOff x="5085761" y="2824725"/>
            <a:chExt cx="6438507" cy="107363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2FC8F16-B6D1-463A-58E1-4758E5B86D9E}"/>
                </a:ext>
              </a:extLst>
            </p:cNvPr>
            <p:cNvSpPr txBox="1"/>
            <p:nvPr/>
          </p:nvSpPr>
          <p:spPr>
            <a:xfrm>
              <a:off x="5085761" y="2824725"/>
              <a:ext cx="64385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/>
                <a:t>Bio – geo - </a:t>
              </a:r>
              <a:r>
                <a:rPr lang="en-US" sz="3600" b="1" dirty="0" err="1"/>
                <a:t>graphy</a:t>
              </a:r>
              <a:endParaRPr lang="en-US" sz="3600" b="1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35B35B1-A7F6-9708-F032-2B2432752393}"/>
                </a:ext>
              </a:extLst>
            </p:cNvPr>
            <p:cNvSpPr txBox="1"/>
            <p:nvPr/>
          </p:nvSpPr>
          <p:spPr>
            <a:xfrm>
              <a:off x="5085761" y="3375139"/>
              <a:ext cx="6438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Life – Earth – Describe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93B427E-AE1D-4896-A068-0390138F046C}"/>
              </a:ext>
            </a:extLst>
          </p:cNvPr>
          <p:cNvSpPr txBox="1"/>
          <p:nvPr/>
        </p:nvSpPr>
        <p:spPr>
          <a:xfrm>
            <a:off x="1008668" y="1357460"/>
            <a:ext cx="1051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study of the distribution of life across space and how it has changed through time.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F43C0E-239E-43B2-F43A-F49BEFFC07E1}"/>
              </a:ext>
            </a:extLst>
          </p:cNvPr>
          <p:cNvSpPr txBox="1"/>
          <p:nvPr/>
        </p:nvSpPr>
        <p:spPr>
          <a:xfrm>
            <a:off x="1008668" y="1684551"/>
            <a:ext cx="908743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Geography and Environmental Factors can impact wool characteristics.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Climate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Vegetation and Diet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Genetic Adaptation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Cultural Traditions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6B68EBA-0354-9554-A95F-9FD1D1E1932E}"/>
              </a:ext>
            </a:extLst>
          </p:cNvPr>
          <p:cNvGrpSpPr/>
          <p:nvPr/>
        </p:nvGrpSpPr>
        <p:grpSpPr>
          <a:xfrm>
            <a:off x="3912399" y="2409780"/>
            <a:ext cx="4367201" cy="3183798"/>
            <a:chOff x="6340269" y="2241102"/>
            <a:chExt cx="4367201" cy="318379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7CD0D68-3D82-191C-39BC-F80D91AE4A69}"/>
                </a:ext>
              </a:extLst>
            </p:cNvPr>
            <p:cNvGrpSpPr/>
            <p:nvPr/>
          </p:nvGrpSpPr>
          <p:grpSpPr>
            <a:xfrm>
              <a:off x="6343134" y="2241102"/>
              <a:ext cx="2177592" cy="1647276"/>
              <a:chOff x="6330881" y="2241102"/>
              <a:chExt cx="2177592" cy="1647276"/>
            </a:xfrm>
          </p:grpSpPr>
          <p:pic>
            <p:nvPicPr>
              <p:cNvPr id="5" name="Picture 4" descr="A dog sitting in the snow&#10;&#10;Description automatically generated">
                <a:extLst>
                  <a:ext uri="{FF2B5EF4-FFF2-40B4-BE49-F238E27FC236}">
                    <a16:creationId xmlns:a16="http://schemas.microsoft.com/office/drawing/2014/main" id="{E2552F01-E23D-364B-43F5-172A99B7255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979" r="-1"/>
              <a:stretch/>
            </p:blipFill>
            <p:spPr>
              <a:xfrm>
                <a:off x="6330881" y="2241102"/>
                <a:ext cx="2177592" cy="164727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3463493-AB00-A361-5F70-31D91CA7D300}"/>
                  </a:ext>
                </a:extLst>
              </p:cNvPr>
              <p:cNvSpPr txBox="1"/>
              <p:nvPr/>
            </p:nvSpPr>
            <p:spPr>
              <a:xfrm>
                <a:off x="6330881" y="3626768"/>
                <a:ext cx="2177592" cy="261610"/>
              </a:xfrm>
              <a:prstGeom prst="rect">
                <a:avLst/>
              </a:prstGeom>
              <a:solidFill>
                <a:srgbClr val="000000">
                  <a:alpha val="50196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</a:rPr>
                  <a:t>Photo: Federica Giusti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DBC4D16A-C500-8583-FDE6-8FD044CC3081}"/>
                </a:ext>
              </a:extLst>
            </p:cNvPr>
            <p:cNvGrpSpPr/>
            <p:nvPr/>
          </p:nvGrpSpPr>
          <p:grpSpPr>
            <a:xfrm>
              <a:off x="8508473" y="2241103"/>
              <a:ext cx="2196367" cy="1647276"/>
              <a:chOff x="8508473" y="2241103"/>
              <a:chExt cx="2196367" cy="1647276"/>
            </a:xfrm>
          </p:grpSpPr>
          <p:pic>
            <p:nvPicPr>
              <p:cNvPr id="14" name="Picture 13" descr="Two sheep grazing in a grassy field&#10;&#10;Description automatically generated">
                <a:extLst>
                  <a:ext uri="{FF2B5EF4-FFF2-40B4-BE49-F238E27FC236}">
                    <a16:creationId xmlns:a16="http://schemas.microsoft.com/office/drawing/2014/main" id="{DCA74E66-0493-2AB7-5CD9-459737845A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8473" y="2241103"/>
                <a:ext cx="2196367" cy="164727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478EF0E-1DC1-D2D2-CDCB-EDF6D84B53A7}"/>
                  </a:ext>
                </a:extLst>
              </p:cNvPr>
              <p:cNvSpPr txBox="1"/>
              <p:nvPr/>
            </p:nvSpPr>
            <p:spPr>
              <a:xfrm>
                <a:off x="8508473" y="3626768"/>
                <a:ext cx="2177592" cy="261610"/>
              </a:xfrm>
              <a:prstGeom prst="rect">
                <a:avLst/>
              </a:prstGeom>
              <a:solidFill>
                <a:srgbClr val="000000">
                  <a:alpha val="50196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</a:rPr>
                  <a:t>Photo: Mitchell Orr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DFEF44B-6677-93FB-8AAA-766A91F03F65}"/>
                </a:ext>
              </a:extLst>
            </p:cNvPr>
            <p:cNvGrpSpPr/>
            <p:nvPr/>
          </p:nvGrpSpPr>
          <p:grpSpPr>
            <a:xfrm>
              <a:off x="8508473" y="3888378"/>
              <a:ext cx="2198997" cy="1536522"/>
              <a:chOff x="8508473" y="3888378"/>
              <a:chExt cx="2198997" cy="1536522"/>
            </a:xfrm>
          </p:grpSpPr>
          <p:pic>
            <p:nvPicPr>
              <p:cNvPr id="18" name="Picture 17" descr="A herd of sheep in a rocky area&#10;&#10;Description automatically generated">
                <a:extLst>
                  <a:ext uri="{FF2B5EF4-FFF2-40B4-BE49-F238E27FC236}">
                    <a16:creationId xmlns:a16="http://schemas.microsoft.com/office/drawing/2014/main" id="{2D410AED-F1E7-C96D-C5DF-32258BB660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974" t="8787"/>
              <a:stretch/>
            </p:blipFill>
            <p:spPr>
              <a:xfrm>
                <a:off x="8508473" y="3888378"/>
                <a:ext cx="2198997" cy="153652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185BD30-7C7F-04BA-F7F0-38700FEF91E8}"/>
                  </a:ext>
                </a:extLst>
              </p:cNvPr>
              <p:cNvSpPr txBox="1"/>
              <p:nvPr/>
            </p:nvSpPr>
            <p:spPr>
              <a:xfrm>
                <a:off x="8527248" y="5154105"/>
                <a:ext cx="2177592" cy="261610"/>
              </a:xfrm>
              <a:prstGeom prst="rect">
                <a:avLst/>
              </a:prstGeom>
              <a:solidFill>
                <a:srgbClr val="000000">
                  <a:alpha val="50196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</a:rPr>
                  <a:t>Photo: Patrick Schneider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40B7DB0D-7277-22C4-DDF6-52C8D49AED62}"/>
                </a:ext>
              </a:extLst>
            </p:cNvPr>
            <p:cNvGrpSpPr/>
            <p:nvPr/>
          </p:nvGrpSpPr>
          <p:grpSpPr>
            <a:xfrm>
              <a:off x="6340269" y="3888378"/>
              <a:ext cx="2177592" cy="1536522"/>
              <a:chOff x="6340269" y="3888378"/>
              <a:chExt cx="2177592" cy="1536522"/>
            </a:xfrm>
          </p:grpSpPr>
          <p:pic>
            <p:nvPicPr>
              <p:cNvPr id="25" name="Picture 24" descr="A sheep standing in a field&#10;&#10;Description automatically generated">
                <a:extLst>
                  <a:ext uri="{FF2B5EF4-FFF2-40B4-BE49-F238E27FC236}">
                    <a16:creationId xmlns:a16="http://schemas.microsoft.com/office/drawing/2014/main" id="{D6BAD474-613A-E6C3-4A3B-763F1B6B68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310" t="3829" r="12018"/>
              <a:stretch/>
            </p:blipFill>
            <p:spPr>
              <a:xfrm>
                <a:off x="6340269" y="3888378"/>
                <a:ext cx="2177592" cy="153652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71EE187-DE5E-4C75-CDAA-7EA7DEEC7317}"/>
                  </a:ext>
                </a:extLst>
              </p:cNvPr>
              <p:cNvSpPr txBox="1"/>
              <p:nvPr/>
            </p:nvSpPr>
            <p:spPr>
              <a:xfrm>
                <a:off x="6340269" y="5163290"/>
                <a:ext cx="2177592" cy="261610"/>
              </a:xfrm>
              <a:prstGeom prst="rect">
                <a:avLst/>
              </a:prstGeom>
              <a:solidFill>
                <a:srgbClr val="000000">
                  <a:alpha val="50196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</a:rPr>
                  <a:t>Photo: Michael </a:t>
                </a:r>
                <a:r>
                  <a:rPr lang="en-US" sz="1050" dirty="0" err="1">
                    <a:solidFill>
                      <a:schemeClr val="bg1"/>
                    </a:solidFill>
                  </a:rPr>
                  <a:t>Fousert</a:t>
                </a:r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69361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5F742-E92C-E7AE-C467-6AD9E5344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Sheep Breeds Around the World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54EC0C-6C0F-5007-AFCF-B246FACC9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6725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Merino</a:t>
            </a:r>
          </a:p>
          <a:p>
            <a:r>
              <a:rPr lang="en-US" b="1" dirty="0" err="1"/>
              <a:t>Rambouillet</a:t>
            </a:r>
            <a:endParaRPr lang="en-US" b="1" dirty="0"/>
          </a:p>
          <a:p>
            <a:r>
              <a:rPr lang="en-US" b="1" dirty="0"/>
              <a:t>Border Leicester</a:t>
            </a:r>
          </a:p>
          <a:p>
            <a:r>
              <a:rPr lang="en-US" b="1" dirty="0"/>
              <a:t>Romney</a:t>
            </a:r>
          </a:p>
          <a:p>
            <a:r>
              <a:rPr lang="en-US" b="1" dirty="0"/>
              <a:t>Shetland</a:t>
            </a:r>
          </a:p>
          <a:p>
            <a:r>
              <a:rPr lang="en-US" b="1" dirty="0"/>
              <a:t>Suffolk</a:t>
            </a:r>
          </a:p>
          <a:p>
            <a:r>
              <a:rPr lang="en-US" b="1" dirty="0"/>
              <a:t>Karakul</a:t>
            </a:r>
          </a:p>
          <a:p>
            <a:r>
              <a:rPr lang="en-US" b="1" dirty="0"/>
              <a:t>Hampshire</a:t>
            </a:r>
          </a:p>
          <a:p>
            <a:r>
              <a:rPr lang="en-US" b="1" dirty="0"/>
              <a:t>Columbia</a:t>
            </a:r>
          </a:p>
          <a:p>
            <a:r>
              <a:rPr lang="en-US" b="1" dirty="0" err="1"/>
              <a:t>Cormo</a:t>
            </a:r>
            <a:endParaRPr lang="en-US" b="1" dirty="0"/>
          </a:p>
          <a:p>
            <a:r>
              <a:rPr lang="en-US" b="1" dirty="0" err="1"/>
              <a:t>Junin</a:t>
            </a:r>
            <a:endParaRPr lang="en-US" b="1" dirty="0"/>
          </a:p>
        </p:txBody>
      </p:sp>
      <p:pic>
        <p:nvPicPr>
          <p:cNvPr id="5" name="Picture 4" descr="A group of sheep standing in a field by a body of water&#10;&#10;Description automatically generated">
            <a:extLst>
              <a:ext uri="{FF2B5EF4-FFF2-40B4-BE49-F238E27FC236}">
                <a16:creationId xmlns:a16="http://schemas.microsoft.com/office/drawing/2014/main" id="{9556ED74-35E0-562C-0543-FADC2103BC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061" y="1615713"/>
            <a:ext cx="7013739" cy="46672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DBA63D-B3BB-4AC5-0D64-C5212B20D41E}"/>
              </a:ext>
            </a:extLst>
          </p:cNvPr>
          <p:cNvSpPr txBox="1"/>
          <p:nvPr/>
        </p:nvSpPr>
        <p:spPr>
          <a:xfrm>
            <a:off x="4340060" y="6021354"/>
            <a:ext cx="7013739" cy="261610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</a:rPr>
              <a:t>Photo: J. </a:t>
            </a:r>
            <a:r>
              <a:rPr lang="en-US" sz="1050" dirty="0" err="1">
                <a:solidFill>
                  <a:schemeClr val="bg1"/>
                </a:solidFill>
              </a:rPr>
              <a:t>Schiemann</a:t>
            </a:r>
            <a:endParaRPr lang="en-US" sz="10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973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</TotalTime>
  <Words>879</Words>
  <Application>Microsoft Office PowerPoint</Application>
  <PresentationFormat>Widescreen</PresentationFormat>
  <Paragraphs>152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Aptos</vt:lpstr>
      <vt:lpstr>Aptos Display</vt:lpstr>
      <vt:lpstr>Arial</vt:lpstr>
      <vt:lpstr>Calibri</vt:lpstr>
      <vt:lpstr>Calibri Light</vt:lpstr>
      <vt:lpstr>Times New Roman</vt:lpstr>
      <vt:lpstr>Office Theme</vt:lpstr>
      <vt:lpstr>Woolly Wonders</vt:lpstr>
      <vt:lpstr>What’s up with Wool?</vt:lpstr>
      <vt:lpstr>What is Wool?</vt:lpstr>
      <vt:lpstr>Wool Industry</vt:lpstr>
      <vt:lpstr>Producing Wool</vt:lpstr>
      <vt:lpstr>Understanding Micron Counts</vt:lpstr>
      <vt:lpstr>Other Wool Measurements</vt:lpstr>
      <vt:lpstr>Sheep Biogeography</vt:lpstr>
      <vt:lpstr>Common Sheep Breeds Around the World </vt:lpstr>
      <vt:lpstr>Merino</vt:lpstr>
      <vt:lpstr>Rambouillet</vt:lpstr>
      <vt:lpstr>Border Leicester</vt:lpstr>
      <vt:lpstr>Romney</vt:lpstr>
      <vt:lpstr>Shetland</vt:lpstr>
      <vt:lpstr>Suffolk</vt:lpstr>
      <vt:lpstr>Karakul</vt:lpstr>
      <vt:lpstr>Hampshire</vt:lpstr>
      <vt:lpstr>Columbia</vt:lpstr>
      <vt:lpstr>Cormo</vt:lpstr>
      <vt:lpstr>Junin</vt:lpstr>
    </vt:vector>
  </TitlesOfParts>
  <Company>Brigham Young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Raechel Emi Hunsaker</dc:creator>
  <cp:lastModifiedBy>April Hulet</cp:lastModifiedBy>
  <cp:revision>32</cp:revision>
  <dcterms:created xsi:type="dcterms:W3CDTF">2024-05-13T18:42:23Z</dcterms:created>
  <dcterms:modified xsi:type="dcterms:W3CDTF">2025-02-10T04:46:58Z</dcterms:modified>
</cp:coreProperties>
</file>