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3" r:id="rId1"/>
  </p:sldMasterIdLst>
  <p:notesMasterIdLst>
    <p:notesMasterId r:id="rId12"/>
  </p:notesMasterIdLst>
  <p:sldIdLst>
    <p:sldId id="256" r:id="rId2"/>
    <p:sldId id="257" r:id="rId3"/>
    <p:sldId id="266" r:id="rId4"/>
    <p:sldId id="268" r:id="rId5"/>
    <p:sldId id="269" r:id="rId6"/>
    <p:sldId id="270" r:id="rId7"/>
    <p:sldId id="262" r:id="rId8"/>
    <p:sldId id="263" r:id="rId9"/>
    <p:sldId id="271"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2E0C"/>
    <a:srgbClr val="3B5539"/>
    <a:srgbClr val="C7BEAD"/>
    <a:srgbClr val="E1E1DB"/>
    <a:srgbClr val="7B944D"/>
    <a:srgbClr val="9D8D6F"/>
    <a:srgbClr val="C3711F"/>
    <a:srgbClr val="ACAD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66879" autoAdjust="0"/>
  </p:normalViewPr>
  <p:slideViewPr>
    <p:cSldViewPr snapToGrid="0">
      <p:cViewPr varScale="1">
        <p:scale>
          <a:sx n="52" d="100"/>
          <a:sy n="52" d="100"/>
        </p:scale>
        <p:origin x="53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2AEB9-E78F-41F1-89C3-27FFAEE5676B}" type="datetimeFigureOut">
              <a:rPr lang="en-US" smtClean="0"/>
              <a:t>4/15/2024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131E91-ECDC-4A4A-8146-3F1804BFA55B}" type="slidenum">
              <a:rPr lang="en-US" smtClean="0"/>
              <a:t>‹#›</a:t>
            </a:fld>
            <a:endParaRPr lang="en-US"/>
          </a:p>
        </p:txBody>
      </p:sp>
    </p:spTree>
    <p:extLst>
      <p:ext uri="{BB962C8B-B14F-4D97-AF65-F5344CB8AC3E}">
        <p14:creationId xmlns:p14="http://schemas.microsoft.com/office/powerpoint/2010/main" val="4211022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Ask students:</a:t>
            </a:r>
          </a:p>
          <a:p>
            <a:r>
              <a:rPr lang="en-US" dirty="0"/>
              <a:t>How do you think sheep could benefit the environment? </a:t>
            </a:r>
          </a:p>
          <a:p>
            <a:r>
              <a:rPr lang="en-US" dirty="0"/>
              <a:t>Have you ever wondered how ranchers and land managers use sheep to help take care of our environment?</a:t>
            </a:r>
          </a:p>
          <a:p>
            <a:endParaRPr lang="en-US" dirty="0"/>
          </a:p>
        </p:txBody>
      </p:sp>
      <p:sp>
        <p:nvSpPr>
          <p:cNvPr id="4" name="Slide Number Placeholder 3"/>
          <p:cNvSpPr>
            <a:spLocks noGrp="1"/>
          </p:cNvSpPr>
          <p:nvPr>
            <p:ph type="sldNum" sz="quarter" idx="5"/>
          </p:nvPr>
        </p:nvSpPr>
        <p:spPr/>
        <p:txBody>
          <a:bodyPr/>
          <a:lstStyle/>
          <a:p>
            <a:fld id="{D2131E91-ECDC-4A4A-8146-3F1804BFA55B}" type="slidenum">
              <a:rPr lang="en-US" smtClean="0"/>
              <a:t>2</a:t>
            </a:fld>
            <a:endParaRPr lang="en-US"/>
          </a:p>
        </p:txBody>
      </p:sp>
    </p:spTree>
    <p:extLst>
      <p:ext uri="{BB962C8B-B14F-4D97-AF65-F5344CB8AC3E}">
        <p14:creationId xmlns:p14="http://schemas.microsoft.com/office/powerpoint/2010/main" val="31962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Analogy of a target board: Imagine the landscape as a big field, just like the area you see on an archery target. The whole field is like the outer rings of the target. </a:t>
            </a:r>
          </a:p>
          <a:p>
            <a:r>
              <a:rPr lang="en-US" dirty="0"/>
              <a:t>But instead of arrows, we have sheep! Land managers and ranchers are like archers, sending out sheep to hit the bullseye through targeted grazing. </a:t>
            </a:r>
          </a:p>
          <a:p>
            <a:endParaRPr lang="en-US" dirty="0"/>
          </a:p>
        </p:txBody>
      </p:sp>
      <p:sp>
        <p:nvSpPr>
          <p:cNvPr id="4" name="Slide Number Placeholder 3"/>
          <p:cNvSpPr>
            <a:spLocks noGrp="1"/>
          </p:cNvSpPr>
          <p:nvPr>
            <p:ph type="sldNum" sz="quarter" idx="5"/>
          </p:nvPr>
        </p:nvSpPr>
        <p:spPr/>
        <p:txBody>
          <a:bodyPr/>
          <a:lstStyle/>
          <a:p>
            <a:fld id="{D2131E91-ECDC-4A4A-8146-3F1804BFA55B}" type="slidenum">
              <a:rPr lang="en-US" smtClean="0"/>
              <a:t>3</a:t>
            </a:fld>
            <a:endParaRPr lang="en-US"/>
          </a:p>
        </p:txBody>
      </p:sp>
    </p:spTree>
    <p:extLst>
      <p:ext uri="{BB962C8B-B14F-4D97-AF65-F5344CB8AC3E}">
        <p14:creationId xmlns:p14="http://schemas.microsoft.com/office/powerpoint/2010/main" val="2800412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a:lnSpc>
                <a:spcPct val="107000"/>
              </a:lnSpc>
              <a:spcBef>
                <a:spcPts val="0"/>
              </a:spcBef>
              <a:spcAft>
                <a:spcPts val="0"/>
              </a:spcAft>
            </a:pPr>
            <a:r>
              <a:rPr lang="en-US" sz="1100" b="1" kern="100" dirty="0">
                <a:effectLst/>
                <a:latin typeface="Times New Roman" panose="02020603050405020304" pitchFamily="18" charset="0"/>
                <a:ea typeface="Calibri" panose="020F0502020204030204" pitchFamily="34" charset="0"/>
                <a:cs typeface="Times New Roman" panose="02020603050405020304" pitchFamily="18" charset="0"/>
              </a:rPr>
              <a:t>Weed Control:</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 Grazing sheep can be used to target and control invasive plant species</a:t>
            </a:r>
            <a:r>
              <a:rPr lang="en-US" sz="1100" kern="100" baseline="30000" dirty="0">
                <a:effectLst/>
                <a:latin typeface="Times New Roman" panose="02020603050405020304" pitchFamily="18" charset="0"/>
                <a:ea typeface="Calibri" panose="020F0502020204030204" pitchFamily="34" charset="0"/>
                <a:cs typeface="Times New Roman" panose="02020603050405020304" pitchFamily="18" charset="0"/>
              </a:rPr>
              <a:t>4</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 For example (</a:t>
            </a:r>
            <a:r>
              <a:rPr lang="en-US" sz="1100" i="1" kern="100" dirty="0">
                <a:effectLst/>
                <a:latin typeface="Times New Roman" panose="02020603050405020304" pitchFamily="18" charset="0"/>
                <a:ea typeface="Calibri" panose="020F0502020204030204" pitchFamily="34" charset="0"/>
                <a:cs typeface="Times New Roman" panose="02020603050405020304" pitchFamily="18" charset="0"/>
              </a:rPr>
              <a:t>select two or three species to discuss with the class)</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tabLst>
                <a:tab pos="1485900" algn="l"/>
              </a:tabLst>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Cheatgrass is a type of grass that invades areas quickly, especially after events like fire, drought, or overgrazing by livestock.  It competes with native plants by using up soil moisture and nutrients early in the growing season before native plants are ready to grow.  Sheep grazing can help control cheatgrass, allowing native plants access to soil water and nutrients.  </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tabLst>
                <a:tab pos="1485900" algn="l"/>
              </a:tabLst>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Leafy spurge, an invasive forb (a forb is an herbaceous flowering plant), is highly palatable and sheep can graze it down reducing its growth and spread. Over time, grazing weakens leafy spurge’s root system inhibiting its ability to regrow</a:t>
            </a:r>
            <a:r>
              <a:rPr lang="en-US" sz="1100" kern="100" baseline="30000" dirty="0">
                <a:effectLst/>
                <a:latin typeface="Times New Roman" panose="02020603050405020304" pitchFamily="18" charset="0"/>
                <a:ea typeface="Calibri" panose="020F0502020204030204" pitchFamily="34" charset="0"/>
                <a:cs typeface="Times New Roman" panose="02020603050405020304" pitchFamily="18" charset="0"/>
              </a:rPr>
              <a:t>5</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tabLst>
                <a:tab pos="1485900" algn="l"/>
              </a:tabLst>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Dalmatian toadflax is a widespread invasive forb that competes with desirable native plants. Sheep grazing can reduce the presence of this weed, allowing more nutritious native plants to grow</a:t>
            </a:r>
            <a:r>
              <a:rPr lang="en-US" sz="1100" kern="100" baseline="30000" dirty="0">
                <a:effectLst/>
                <a:latin typeface="Times New Roman" panose="02020603050405020304" pitchFamily="18" charset="0"/>
                <a:ea typeface="Calibri" panose="020F0502020204030204" pitchFamily="34" charset="0"/>
                <a:cs typeface="Times New Roman" panose="02020603050405020304" pitchFamily="18" charset="0"/>
              </a:rPr>
              <a:t>6</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tabLst>
                <a:tab pos="1485900" algn="l"/>
              </a:tabLst>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White locoweed, a native forb, poses potential toxicity if consumed by grazing livestock and wildlife. Sheep, however, have the ability to metabolize these toxins.  Thereby, sheep grazing can reduce the risk of white locoweed poisoning in other animals</a:t>
            </a:r>
            <a:r>
              <a:rPr lang="en-US" sz="1100" kern="100" baseline="30000" dirty="0">
                <a:effectLst/>
                <a:latin typeface="Times New Roman" panose="02020603050405020304" pitchFamily="18" charset="0"/>
                <a:ea typeface="Calibri" panose="020F0502020204030204" pitchFamily="34" charset="0"/>
                <a:cs typeface="Times New Roman" panose="02020603050405020304" pitchFamily="18" charset="0"/>
              </a:rPr>
              <a:t>7</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tabLst>
                <a:tab pos="1485900" algn="l"/>
              </a:tabLst>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Spotted knapweed is an invasive forb that often forms monocultures. Sheep grazing can reduce the presence of this species, saving ranchers and land managers money, while also fostering greater biodiversity in the plant community</a:t>
            </a:r>
            <a:r>
              <a:rPr lang="en-US" sz="1100" kern="100" baseline="30000" dirty="0">
                <a:effectLst/>
                <a:latin typeface="Times New Roman" panose="02020603050405020304" pitchFamily="18" charset="0"/>
                <a:ea typeface="Calibri" panose="020F0502020204030204" pitchFamily="34" charset="0"/>
                <a:cs typeface="Times New Roman" panose="02020603050405020304" pitchFamily="18" charset="0"/>
              </a:rPr>
              <a:t>8,9</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57200"/>
            <a:endParaRPr lang="en-US" i="0" dirty="0"/>
          </a:p>
        </p:txBody>
      </p:sp>
      <p:sp>
        <p:nvSpPr>
          <p:cNvPr id="4" name="Slide Number Placeholder 3"/>
          <p:cNvSpPr>
            <a:spLocks noGrp="1"/>
          </p:cNvSpPr>
          <p:nvPr>
            <p:ph type="sldNum" sz="quarter" idx="5"/>
          </p:nvPr>
        </p:nvSpPr>
        <p:spPr/>
        <p:txBody>
          <a:bodyPr/>
          <a:lstStyle/>
          <a:p>
            <a:fld id="{D2131E91-ECDC-4A4A-8146-3F1804BFA55B}" type="slidenum">
              <a:rPr lang="en-US" smtClean="0"/>
              <a:t>4</a:t>
            </a:fld>
            <a:endParaRPr lang="en-US"/>
          </a:p>
        </p:txBody>
      </p:sp>
    </p:spTree>
    <p:extLst>
      <p:ext uri="{BB962C8B-B14F-4D97-AF65-F5344CB8AC3E}">
        <p14:creationId xmlns:p14="http://schemas.microsoft.com/office/powerpoint/2010/main" val="1881985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a:lnSpc>
                <a:spcPct val="107000"/>
              </a:lnSpc>
              <a:spcBef>
                <a:spcPts val="0"/>
              </a:spcBef>
              <a:spcAft>
                <a:spcPts val="0"/>
              </a:spcAft>
              <a:tabLst>
                <a:tab pos="1485900" algn="l"/>
              </a:tabLst>
            </a:pPr>
            <a:r>
              <a:rPr lang="en-US" sz="1800" b="1" kern="100" dirty="0">
                <a:effectLst/>
                <a:latin typeface="Times New Roman" panose="02020603050405020304" pitchFamily="18" charset="0"/>
                <a:ea typeface="Calibri" panose="020F0502020204030204" pitchFamily="34" charset="0"/>
                <a:cs typeface="Times New Roman" panose="02020603050405020304" pitchFamily="18" charset="0"/>
              </a:rPr>
              <a:t>Fire Mitigation:</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Targeted grazing can decrease the severity of wildfires by reducing the amount of fuel (i.e., plants) available to burn. For example, cheatgrass often grows rapidly in the spring and dries out early in the summer, providing fuel for wildfires</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10</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By grazing sheep in the spring, cheatgrass is consumed, reducing the overall amount of fuel on the rangeland.</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57200"/>
            <a:endParaRPr lang="en-US" i="0" dirty="0"/>
          </a:p>
        </p:txBody>
      </p:sp>
      <p:sp>
        <p:nvSpPr>
          <p:cNvPr id="4" name="Slide Number Placeholder 3"/>
          <p:cNvSpPr>
            <a:spLocks noGrp="1"/>
          </p:cNvSpPr>
          <p:nvPr>
            <p:ph type="sldNum" sz="quarter" idx="5"/>
          </p:nvPr>
        </p:nvSpPr>
        <p:spPr/>
        <p:txBody>
          <a:bodyPr/>
          <a:lstStyle/>
          <a:p>
            <a:fld id="{D2131E91-ECDC-4A4A-8146-3F1804BFA55B}" type="slidenum">
              <a:rPr lang="en-US" smtClean="0"/>
              <a:t>5</a:t>
            </a:fld>
            <a:endParaRPr lang="en-US"/>
          </a:p>
        </p:txBody>
      </p:sp>
    </p:spTree>
    <p:extLst>
      <p:ext uri="{BB962C8B-B14F-4D97-AF65-F5344CB8AC3E}">
        <p14:creationId xmlns:p14="http://schemas.microsoft.com/office/powerpoint/2010/main" val="967243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a:lnSpc>
                <a:spcPct val="107000"/>
              </a:lnSpc>
              <a:spcBef>
                <a:spcPts val="0"/>
              </a:spcBef>
              <a:spcAft>
                <a:spcPts val="0"/>
              </a:spcAft>
            </a:pPr>
            <a:r>
              <a:rPr lang="en-US" sz="1800" b="1" kern="100" dirty="0">
                <a:effectLst/>
                <a:latin typeface="Times New Roman" panose="02020603050405020304" pitchFamily="18" charset="0"/>
                <a:ea typeface="Calibri" panose="020F0502020204030204" pitchFamily="34" charset="0"/>
                <a:cs typeface="Times New Roman" panose="02020603050405020304" pitchFamily="18" charset="0"/>
              </a:rPr>
              <a:t>Enhancing Biodiversity:</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Targeted grazing can diversify vegetation by selectively grazing certain areas, which allows different plant species to thrive</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11</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This can prevent any single species from dominating the landscape, hence, providing a variety of habitats and food sources for various wildlife species, including pollinators</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12</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Having a mosaic of different vegetation structures can make a rangeland site more ecologically resilient because different plant communities respond to disturbance in different ways</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13</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Biodiversity also provides more food sources for pollinators, a wider variety of habitat and forage for wildlife, and more competition against invasive plant species.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 variety of root structures and depths that take up nutrients in the soil makes it more difficult for invasive plant species to establish</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14</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131E91-ECDC-4A4A-8146-3F1804BFA55B}" type="slidenum">
              <a:rPr lang="en-US" smtClean="0"/>
              <a:t>6</a:t>
            </a:fld>
            <a:endParaRPr lang="en-US"/>
          </a:p>
        </p:txBody>
      </p:sp>
    </p:spTree>
    <p:extLst>
      <p:ext uri="{BB962C8B-B14F-4D97-AF65-F5344CB8AC3E}">
        <p14:creationId xmlns:p14="http://schemas.microsoft.com/office/powerpoint/2010/main" val="897883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a:lnSpc>
                <a:spcPct val="107000"/>
              </a:lnSpc>
              <a:spcBef>
                <a:spcPts val="0"/>
              </a:spcBef>
              <a:spcAft>
                <a:spcPts val="0"/>
              </a:spcAft>
            </a:pPr>
            <a:r>
              <a:rPr lang="en-US" sz="1800" b="1" kern="100" dirty="0">
                <a:effectLst/>
                <a:latin typeface="Times New Roman" panose="02020603050405020304" pitchFamily="18" charset="0"/>
                <a:ea typeface="Calibri" panose="020F0502020204030204" pitchFamily="34" charset="0"/>
                <a:cs typeface="Times New Roman" panose="02020603050405020304" pitchFamily="18" charset="0"/>
              </a:rPr>
              <a:t>Reducing Herbicide Use:</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Targeted grazing can serve as an environmentally friendly alternative to herbicides for controlling unwanted vegetation</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15</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Herbicides can have unintended consequences on non-target plants, animals, and ecosystems</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16</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Over time, plants can develop resistance to herbicides, leading to the need for stronger or more frequent applications</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17</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Excessive herbicide use can contribute to the loss of biodiversity by eliminating native plant species that provide habitat and food for wildlife.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Herbicides may provide short-term weed control benefits, however, there can be long-term economic costs associated with environmental damage, decreased land productivity, and the need for continual herbicide applications</a:t>
            </a:r>
            <a:r>
              <a:rPr lang="en-US" sz="18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18</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131E91-ECDC-4A4A-8146-3F1804BFA55B}" type="slidenum">
              <a:rPr lang="en-US" smtClean="0"/>
              <a:t>7</a:t>
            </a:fld>
            <a:endParaRPr lang="en-US"/>
          </a:p>
        </p:txBody>
      </p:sp>
    </p:spTree>
    <p:extLst>
      <p:ext uri="{BB962C8B-B14F-4D97-AF65-F5344CB8AC3E}">
        <p14:creationId xmlns:p14="http://schemas.microsoft.com/office/powerpoint/2010/main" val="2804274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marR="0" lvl="1" indent="-285750">
              <a:lnSpc>
                <a:spcPct val="107000"/>
              </a:lnSpc>
              <a:spcBef>
                <a:spcPts val="0"/>
              </a:spcBef>
              <a:spcAft>
                <a:spcPts val="0"/>
              </a:spcAft>
              <a:buFont typeface="Symbol" panose="05050102010706020507" pitchFamily="18" charset="2"/>
              <a:buChar char=""/>
              <a:tabLst>
                <a:tab pos="685800" algn="l"/>
              </a:tabLst>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Explain that sheep are good animals for targeted grazing because of their mouth structure, stomach, and their adaptability to rugged terrain</a:t>
            </a:r>
            <a:r>
              <a:rPr lang="en-US" sz="1100" kern="100" baseline="30000" dirty="0">
                <a:effectLst/>
                <a:latin typeface="Times New Roman" panose="02020603050405020304" pitchFamily="18" charset="0"/>
                <a:ea typeface="Calibri" panose="020F0502020204030204" pitchFamily="34" charset="0"/>
                <a:cs typeface="Times New Roman" panose="02020603050405020304" pitchFamily="18" charset="0"/>
              </a:rPr>
              <a:t>19,20,21</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Teeth: Sheep’s front teeth (incisors) are adapted for cropping and shearing, enabling them to bite off leaves and twigs easily.</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Mobile lips: Sheep have highly mobile lips that can grasp and manipulate plant parts with precision. This allows them to select specific plant species and graze more selectively.</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Rumen:  Sheep have a special four compartment stomach. One of the compartments is called a rumen, which is like a big fermentation tank.  The rumen helps sheep digest tough plants like grass and weeds that other animals might not be able to eat.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Gut microbes: Sheep rumen also contain microbes that can break down certain toxins found in plants, allowing sheep to safely consume them in moderation.  </a:t>
            </a:r>
            <a:r>
              <a:rPr lang="en-US" sz="1100" i="1" kern="100" dirty="0">
                <a:effectLst/>
                <a:latin typeface="Times New Roman" panose="02020603050405020304" pitchFamily="18" charset="0"/>
                <a:ea typeface="Calibri" panose="020F0502020204030204" pitchFamily="34" charset="0"/>
                <a:cs typeface="Times New Roman" panose="02020603050405020304" pitchFamily="18" charset="0"/>
              </a:rPr>
              <a:t>It should be noted that not all toxic plants can be safely consumed by sheep.  It is crucial for shepherds and land managers to be aware of the plants in the grazing area and ensure that sheep are not exposed to harmful levels of toxic plants. </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Symbol" panose="05050102010706020507" pitchFamily="18" charset="2"/>
              <a:buChar char=""/>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Agility: Sheep can access and graze in areas that may be challenging for larger animals like cattle due to their smaller size and lighter weight.  This includes areas with rough or steep terrain, rocky slopes, and dense vegetation.</a:t>
            </a:r>
            <a:r>
              <a:rPr lang="en-US" sz="1100" i="1"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3B5539"/>
              </a:solidFill>
            </a:endParaRPr>
          </a:p>
          <a:p>
            <a:endParaRPr lang="en-US" i="0" dirty="0"/>
          </a:p>
        </p:txBody>
      </p:sp>
      <p:sp>
        <p:nvSpPr>
          <p:cNvPr id="4" name="Slide Number Placeholder 3"/>
          <p:cNvSpPr>
            <a:spLocks noGrp="1"/>
          </p:cNvSpPr>
          <p:nvPr>
            <p:ph type="sldNum" sz="quarter" idx="5"/>
          </p:nvPr>
        </p:nvSpPr>
        <p:spPr/>
        <p:txBody>
          <a:bodyPr/>
          <a:lstStyle/>
          <a:p>
            <a:fld id="{D2131E91-ECDC-4A4A-8146-3F1804BFA55B}" type="slidenum">
              <a:rPr lang="en-US" smtClean="0"/>
              <a:t>8</a:t>
            </a:fld>
            <a:endParaRPr lang="en-US"/>
          </a:p>
        </p:txBody>
      </p:sp>
    </p:spTree>
    <p:extLst>
      <p:ext uri="{BB962C8B-B14F-4D97-AF65-F5344CB8AC3E}">
        <p14:creationId xmlns:p14="http://schemas.microsoft.com/office/powerpoint/2010/main" val="4278737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Overview:</a:t>
            </a:r>
            <a:r>
              <a:rPr lang="en-US" sz="1800" b="1" i="1"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The “</a:t>
            </a:r>
            <a:r>
              <a:rPr lang="en-US" sz="1800" kern="100" dirty="0" err="1">
                <a:effectLst/>
                <a:latin typeface="Times New Roman" panose="02020603050405020304" pitchFamily="18" charset="0"/>
                <a:ea typeface="Calibri" panose="020F0502020204030204" pitchFamily="34" charset="0"/>
                <a:cs typeface="Times New Roman" panose="02020603050405020304" pitchFamily="18" charset="0"/>
              </a:rPr>
              <a:t>Agrazing</a:t>
            </a:r>
            <a:r>
              <a:rPr lang="en-US" sz="1800" kern="100" dirty="0">
                <a:effectLst/>
                <a:latin typeface="Times New Roman" panose="02020603050405020304" pitchFamily="18" charset="0"/>
                <a:ea typeface="Calibri" panose="020F0502020204030204" pitchFamily="34" charset="0"/>
                <a:cs typeface="Times New Roman" panose="02020603050405020304" pitchFamily="18" charset="0"/>
              </a:rPr>
              <a:t>” Race is a fun and educational board game where players navigate their sheep through a rangeland, facing challenges and reaping rewards along the way. The objective is to be the first player to reach the end of the board and make it to the market or back to the ranch for winter!</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131E91-ECDC-4A4A-8146-3F1804BFA55B}" type="slidenum">
              <a:rPr lang="en-US" smtClean="0"/>
              <a:t>9</a:t>
            </a:fld>
            <a:endParaRPr lang="en-US"/>
          </a:p>
        </p:txBody>
      </p:sp>
    </p:spTree>
    <p:extLst>
      <p:ext uri="{BB962C8B-B14F-4D97-AF65-F5344CB8AC3E}">
        <p14:creationId xmlns:p14="http://schemas.microsoft.com/office/powerpoint/2010/main" val="2929135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100" b="1" kern="100" dirty="0">
                <a:effectLst/>
                <a:latin typeface="Times New Roman" panose="02020603050405020304" pitchFamily="18" charset="0"/>
                <a:ea typeface="Calibri" panose="020F0502020204030204" pitchFamily="34" charset="0"/>
                <a:cs typeface="Times New Roman" panose="02020603050405020304" pitchFamily="18" charset="0"/>
              </a:rPr>
              <a:t>Reflection/Conclusion</a:t>
            </a: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 (15 minutes)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Char char=""/>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Come back together as a class and discuss key concepts students learned throughout the lesson. </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Char char=""/>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Prompt students to reflect on their understanding of sheep targeted grazing and the potential benefits it can have on rangelands.</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Char char=""/>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Allow each student five minutes to share what they learned with the person sitting next to them.</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Char char=""/>
            </a:pPr>
            <a:r>
              <a:rPr lang="en-US" sz="1100" kern="100" dirty="0">
                <a:effectLst/>
                <a:latin typeface="Times New Roman" panose="02020603050405020304" pitchFamily="18" charset="0"/>
                <a:ea typeface="Calibri" panose="020F0502020204030204" pitchFamily="34" charset="0"/>
                <a:cs typeface="Times New Roman" panose="02020603050405020304" pitchFamily="18" charset="0"/>
              </a:rPr>
              <a:t>Answer any questions students may have about sheep and targeted grazing.</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2131E91-ECDC-4A4A-8146-3F1804BFA55B}" type="slidenum">
              <a:rPr lang="en-US" smtClean="0"/>
              <a:t>10</a:t>
            </a:fld>
            <a:endParaRPr lang="en-US"/>
          </a:p>
        </p:txBody>
      </p:sp>
    </p:spTree>
    <p:extLst>
      <p:ext uri="{BB962C8B-B14F-4D97-AF65-F5344CB8AC3E}">
        <p14:creationId xmlns:p14="http://schemas.microsoft.com/office/powerpoint/2010/main" val="126355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843A3-ED41-E166-76A8-D27D18CA5E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3B354B9-5174-0ACC-1468-4FD6639EBF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F5912F2-2AAB-2345-5ECE-BDD90F552A8A}"/>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5" name="Footer Placeholder 4">
            <a:extLst>
              <a:ext uri="{FF2B5EF4-FFF2-40B4-BE49-F238E27FC236}">
                <a16:creationId xmlns:a16="http://schemas.microsoft.com/office/drawing/2014/main" id="{E7543F8A-505A-0A70-4516-4B16774B92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D92DD6-5BCC-466B-71B5-61D5140FFEEE}"/>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332847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11543-05C0-DA69-C4CE-B8D3CEE2604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B3BC516-C86C-F626-D293-D5F9117738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960570-5305-9CD6-F7E9-20B7736B3AC7}"/>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5" name="Footer Placeholder 4">
            <a:extLst>
              <a:ext uri="{FF2B5EF4-FFF2-40B4-BE49-F238E27FC236}">
                <a16:creationId xmlns:a16="http://schemas.microsoft.com/office/drawing/2014/main" id="{F238B5F8-85A7-8A2E-1F37-4B49E85F9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8612B1-7315-BF82-332E-4ACD69760926}"/>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3876678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46FF3B-1DB1-B707-9860-09C542F3BB0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469081-334F-E628-42E7-D5027C3C08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164889-3AF0-DA6A-CE24-C87F15F64163}"/>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5" name="Footer Placeholder 4">
            <a:extLst>
              <a:ext uri="{FF2B5EF4-FFF2-40B4-BE49-F238E27FC236}">
                <a16:creationId xmlns:a16="http://schemas.microsoft.com/office/drawing/2014/main" id="{9B5BC9D7-6CD1-225F-9F82-D7A25D3DBB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45623D-BC7C-4093-9A72-E1470C51588E}"/>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2582189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159E7-AD45-6B46-76F4-7BC88C128F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294109-8516-B9BE-8CAF-59C9C4A4EC6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AD3E51-5696-E5EE-F4C3-BA0E5CFB3440}"/>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5" name="Footer Placeholder 4">
            <a:extLst>
              <a:ext uri="{FF2B5EF4-FFF2-40B4-BE49-F238E27FC236}">
                <a16:creationId xmlns:a16="http://schemas.microsoft.com/office/drawing/2014/main" id="{14A5E682-4C42-4BB1-0BB9-C1C33F0857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34E3B-CC24-9D92-1EA1-EA040AF3AEDD}"/>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1712197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78474-16A2-D16A-257E-F877F3ABDD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386893-ADEA-5DE7-8D6E-C22E965F665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926AF0-74C2-24BC-51F7-45404C0FB165}"/>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5" name="Footer Placeholder 4">
            <a:extLst>
              <a:ext uri="{FF2B5EF4-FFF2-40B4-BE49-F238E27FC236}">
                <a16:creationId xmlns:a16="http://schemas.microsoft.com/office/drawing/2014/main" id="{A5004887-F39C-3E67-93F7-77A29AF9A2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3842F5-9C30-373C-E410-A072903F553B}"/>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896328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EF31E-0EE9-709A-D149-66C8019642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5C7569-8D19-C904-1001-38FB47BC05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7E2E97-B2C1-457A-8DA0-BEA00120FB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71F37E-2CA4-6520-0ACA-28DAA7A66E13}"/>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6" name="Footer Placeholder 5">
            <a:extLst>
              <a:ext uri="{FF2B5EF4-FFF2-40B4-BE49-F238E27FC236}">
                <a16:creationId xmlns:a16="http://schemas.microsoft.com/office/drawing/2014/main" id="{2A06F7CC-A0B1-CAB6-7910-2AFA6CC944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F723B5-B26C-B324-CD2B-65DB4C6D95DC}"/>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116194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3095C-30BB-1181-EE57-59A1A9B5F38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C1652C-2C5B-1D5E-9F61-0CA54A6ABB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B36173-F49D-55DD-953A-A08DB1843D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4E7F11-A481-B573-49F7-949A197BF0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431E621-28EB-5978-B443-AAD69C95C7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CF714F-E615-A32C-662B-FE6E2874FC6D}"/>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8" name="Footer Placeholder 7">
            <a:extLst>
              <a:ext uri="{FF2B5EF4-FFF2-40B4-BE49-F238E27FC236}">
                <a16:creationId xmlns:a16="http://schemas.microsoft.com/office/drawing/2014/main" id="{79129B56-2FA0-696F-611E-B59496A040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51FFBF0-4B69-7C47-2D35-5A2B1E1B523F}"/>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1554982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DF594-5710-FC7D-7AF9-958BCCBBB18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8F51A3F-BC03-18CE-43F4-ABF68C99EA18}"/>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4" name="Footer Placeholder 3">
            <a:extLst>
              <a:ext uri="{FF2B5EF4-FFF2-40B4-BE49-F238E27FC236}">
                <a16:creationId xmlns:a16="http://schemas.microsoft.com/office/drawing/2014/main" id="{6413E009-72F8-7C93-A2BA-1117EF6AA03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9E5E15D-B8FC-EB4C-ACC1-9518B1181BCA}"/>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2339796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AF7101-61AD-57C5-15F1-C59AAC13B379}"/>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3" name="Footer Placeholder 2">
            <a:extLst>
              <a:ext uri="{FF2B5EF4-FFF2-40B4-BE49-F238E27FC236}">
                <a16:creationId xmlns:a16="http://schemas.microsoft.com/office/drawing/2014/main" id="{AFDE519A-2846-13C3-2805-DE27C7DD83C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FF977E-CFEB-5BE4-1F8E-A111DA91495C}"/>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1113960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1164C-A40B-DAE0-59C4-FE44B2D0BA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ACFB26-E990-000E-7B40-AB7B574A55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1916818-769D-2C0F-3E6E-2C13019E8C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D73597-7384-B42A-5E16-311BCF117F31}"/>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6" name="Footer Placeholder 5">
            <a:extLst>
              <a:ext uri="{FF2B5EF4-FFF2-40B4-BE49-F238E27FC236}">
                <a16:creationId xmlns:a16="http://schemas.microsoft.com/office/drawing/2014/main" id="{D52BB99B-7D0E-D3D4-F860-2413D2FCF9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C8116F-03B4-5059-9C7A-750304389C86}"/>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3401600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54DDA-509D-2257-130F-0FD2BDB632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F82775C-CD3A-8E6B-1B1C-C7FFE25E26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61E52D8-78A3-B540-44BC-61D5A978B7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5C7658-BE09-FD37-5CD8-DB328148A0CA}"/>
              </a:ext>
            </a:extLst>
          </p:cNvPr>
          <p:cNvSpPr>
            <a:spLocks noGrp="1"/>
          </p:cNvSpPr>
          <p:nvPr>
            <p:ph type="dt" sz="half" idx="10"/>
          </p:nvPr>
        </p:nvSpPr>
        <p:spPr/>
        <p:txBody>
          <a:bodyPr/>
          <a:lstStyle/>
          <a:p>
            <a:fld id="{47FFC6C7-D0D4-4D69-982F-8F4A86B51587}" type="datetimeFigureOut">
              <a:rPr lang="en-US" smtClean="0"/>
              <a:t>4/15/2024</a:t>
            </a:fld>
            <a:endParaRPr lang="en-US"/>
          </a:p>
        </p:txBody>
      </p:sp>
      <p:sp>
        <p:nvSpPr>
          <p:cNvPr id="6" name="Footer Placeholder 5">
            <a:extLst>
              <a:ext uri="{FF2B5EF4-FFF2-40B4-BE49-F238E27FC236}">
                <a16:creationId xmlns:a16="http://schemas.microsoft.com/office/drawing/2014/main" id="{74B8250C-36D9-1A49-DD42-6D323CDAB3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1CDED0-5BCB-33AF-AB4F-DFBECCC8127D}"/>
              </a:ext>
            </a:extLst>
          </p:cNvPr>
          <p:cNvSpPr>
            <a:spLocks noGrp="1"/>
          </p:cNvSpPr>
          <p:nvPr>
            <p:ph type="sldNum" sz="quarter" idx="12"/>
          </p:nvPr>
        </p:nvSpPr>
        <p:spPr/>
        <p:txBody>
          <a:bodyPr/>
          <a:lstStyle/>
          <a:p>
            <a:fld id="{DA422CAB-7ABB-4A33-B8CA-378B0BFF1C22}" type="slidenum">
              <a:rPr lang="en-US" smtClean="0"/>
              <a:t>‹#›</a:t>
            </a:fld>
            <a:endParaRPr lang="en-US"/>
          </a:p>
        </p:txBody>
      </p:sp>
    </p:spTree>
    <p:extLst>
      <p:ext uri="{BB962C8B-B14F-4D97-AF65-F5344CB8AC3E}">
        <p14:creationId xmlns:p14="http://schemas.microsoft.com/office/powerpoint/2010/main" val="463424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B36717-2523-4FCC-026C-658400B678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CD7412-3E0F-7C24-97DD-9261BF52F3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5A3D8B-5795-A919-4354-0CAFFFA18F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7FFC6C7-D0D4-4D69-982F-8F4A86B51587}" type="datetimeFigureOut">
              <a:rPr lang="en-US" smtClean="0"/>
              <a:t>4/15/2024</a:t>
            </a:fld>
            <a:endParaRPr lang="en-US"/>
          </a:p>
        </p:txBody>
      </p:sp>
      <p:sp>
        <p:nvSpPr>
          <p:cNvPr id="5" name="Footer Placeholder 4">
            <a:extLst>
              <a:ext uri="{FF2B5EF4-FFF2-40B4-BE49-F238E27FC236}">
                <a16:creationId xmlns:a16="http://schemas.microsoft.com/office/drawing/2014/main" id="{BA603B71-1C1C-C3A5-C546-1AA9BB03C4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E68E737-9D19-A440-9CF0-5629500E31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A422CAB-7ABB-4A33-B8CA-378B0BFF1C22}" type="slidenum">
              <a:rPr lang="en-US" smtClean="0"/>
              <a:t>‹#›</a:t>
            </a:fld>
            <a:endParaRPr lang="en-US"/>
          </a:p>
        </p:txBody>
      </p:sp>
    </p:spTree>
    <p:extLst>
      <p:ext uri="{BB962C8B-B14F-4D97-AF65-F5344CB8AC3E}">
        <p14:creationId xmlns:p14="http://schemas.microsoft.com/office/powerpoint/2010/main" val="2366468801"/>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heep on a mountain">
            <a:extLst>
              <a:ext uri="{FF2B5EF4-FFF2-40B4-BE49-F238E27FC236}">
                <a16:creationId xmlns:a16="http://schemas.microsoft.com/office/drawing/2014/main" id="{75FAC061-C1B9-1338-A7E1-8094559378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35000"/>
            <a:ext cx="12192000" cy="8128000"/>
          </a:xfrm>
          <a:prstGeom prst="rect">
            <a:avLst/>
          </a:prstGeom>
        </p:spPr>
      </p:pic>
      <p:sp>
        <p:nvSpPr>
          <p:cNvPr id="2" name="Title 1">
            <a:extLst>
              <a:ext uri="{FF2B5EF4-FFF2-40B4-BE49-F238E27FC236}">
                <a16:creationId xmlns:a16="http://schemas.microsoft.com/office/drawing/2014/main" id="{2CA1E10E-30FA-3A62-856B-390F1DA3C06D}"/>
              </a:ext>
            </a:extLst>
          </p:cNvPr>
          <p:cNvSpPr>
            <a:spLocks noGrp="1"/>
          </p:cNvSpPr>
          <p:nvPr>
            <p:ph type="ctrTitle"/>
          </p:nvPr>
        </p:nvSpPr>
        <p:spPr>
          <a:xfrm>
            <a:off x="1100051" y="444731"/>
            <a:ext cx="10058400" cy="3566160"/>
          </a:xfrm>
        </p:spPr>
        <p:txBody>
          <a:bodyPr>
            <a:normAutofit/>
          </a:bodyPr>
          <a:lstStyle/>
          <a:p>
            <a:pPr algn="l"/>
            <a:r>
              <a:rPr lang="en-US" sz="6600" dirty="0">
                <a:solidFill>
                  <a:schemeClr val="bg1"/>
                </a:solidFill>
                <a:latin typeface="Aptos" panose="020B0004020202020204" pitchFamily="34" charset="0"/>
              </a:rPr>
              <a:t>Unlocking the Power of Targeted Grazing</a:t>
            </a:r>
          </a:p>
        </p:txBody>
      </p:sp>
      <p:sp>
        <p:nvSpPr>
          <p:cNvPr id="7" name="Subtitle 2">
            <a:extLst>
              <a:ext uri="{FF2B5EF4-FFF2-40B4-BE49-F238E27FC236}">
                <a16:creationId xmlns:a16="http://schemas.microsoft.com/office/drawing/2014/main" id="{6E8BCA92-AB05-56FB-ED07-F8AA7D34D7E0}"/>
              </a:ext>
            </a:extLst>
          </p:cNvPr>
          <p:cNvSpPr txBox="1">
            <a:spLocks/>
          </p:cNvSpPr>
          <p:nvPr/>
        </p:nvSpPr>
        <p:spPr>
          <a:xfrm>
            <a:off x="1033549" y="4010891"/>
            <a:ext cx="10058400" cy="11430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defTabSz="914377">
              <a:buClr>
                <a:srgbClr val="9DBFBE"/>
              </a:buClr>
            </a:pPr>
            <a:r>
              <a:rPr lang="en-US" dirty="0">
                <a:solidFill>
                  <a:sysClr val="window" lastClr="FFFFFF"/>
                </a:solidFill>
                <a:latin typeface="Calibri Light" panose="020F0302020204030204"/>
              </a:rPr>
              <a:t>Grazing with sheep to address environmental challenges</a:t>
            </a:r>
          </a:p>
        </p:txBody>
      </p:sp>
    </p:spTree>
    <p:extLst>
      <p:ext uri="{BB962C8B-B14F-4D97-AF65-F5344CB8AC3E}">
        <p14:creationId xmlns:p14="http://schemas.microsoft.com/office/powerpoint/2010/main" val="2075729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790F2-B88E-6581-4FA6-2ED97B4B2C47}"/>
              </a:ext>
            </a:extLst>
          </p:cNvPr>
          <p:cNvSpPr>
            <a:spLocks noGrp="1"/>
          </p:cNvSpPr>
          <p:nvPr>
            <p:ph type="title"/>
          </p:nvPr>
        </p:nvSpPr>
        <p:spPr>
          <a:xfrm>
            <a:off x="198120" y="486793"/>
            <a:ext cx="10515600" cy="1325563"/>
          </a:xfrm>
        </p:spPr>
        <p:txBody>
          <a:bodyPr>
            <a:noAutofit/>
          </a:bodyPr>
          <a:lstStyle/>
          <a:p>
            <a:r>
              <a:rPr lang="en-US" sz="4800" dirty="0">
                <a:latin typeface="Aptos" panose="020B0004020202020204" pitchFamily="34" charset="0"/>
              </a:rPr>
              <a:t>So, the next time you see sheep grazing on the rangelands…</a:t>
            </a:r>
          </a:p>
        </p:txBody>
      </p:sp>
      <p:sp>
        <p:nvSpPr>
          <p:cNvPr id="4" name="Title 1">
            <a:extLst>
              <a:ext uri="{FF2B5EF4-FFF2-40B4-BE49-F238E27FC236}">
                <a16:creationId xmlns:a16="http://schemas.microsoft.com/office/drawing/2014/main" id="{092ECA42-7CCF-B858-569A-B89B3FF5E70E}"/>
              </a:ext>
            </a:extLst>
          </p:cNvPr>
          <p:cNvSpPr txBox="1">
            <a:spLocks/>
          </p:cNvSpPr>
          <p:nvPr/>
        </p:nvSpPr>
        <p:spPr>
          <a:xfrm>
            <a:off x="78843" y="4808225"/>
            <a:ext cx="11861696" cy="1911349"/>
          </a:xfrm>
          <a:prstGeom prst="rect">
            <a:avLst/>
          </a:prstGeom>
        </p:spPr>
        <p:txBody>
          <a:bodyPr vert="horz" lIns="91440" tIns="45720" rIns="91440" bIns="45720" rtlCol="0" anchor="ctr">
            <a:normAutofit lnSpcReduction="10000"/>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800" dirty="0">
                <a:latin typeface="Aptos" panose="020B0004020202020204" pitchFamily="34" charset="0"/>
              </a:rPr>
              <a:t>    …think about all the ways these </a:t>
            </a:r>
          </a:p>
          <a:p>
            <a:pPr algn="r"/>
            <a:r>
              <a:rPr lang="en-US" sz="4800" dirty="0">
                <a:latin typeface="Aptos" panose="020B0004020202020204" pitchFamily="34" charset="0"/>
              </a:rPr>
              <a:t>eco-friendly helpers benefit our environment!</a:t>
            </a:r>
          </a:p>
        </p:txBody>
      </p:sp>
      <p:pic>
        <p:nvPicPr>
          <p:cNvPr id="6" name="Picture 5" descr="A herd of sheep grazing in a field&#10;&#10;Description automatically generated">
            <a:extLst>
              <a:ext uri="{FF2B5EF4-FFF2-40B4-BE49-F238E27FC236}">
                <a16:creationId xmlns:a16="http://schemas.microsoft.com/office/drawing/2014/main" id="{01DEBAD2-78A2-DE74-7B73-D4CC8D51FCB2}"/>
              </a:ext>
            </a:extLst>
          </p:cNvPr>
          <p:cNvPicPr>
            <a:picLocks noChangeAspect="1"/>
          </p:cNvPicPr>
          <p:nvPr/>
        </p:nvPicPr>
        <p:blipFill rotWithShape="1">
          <a:blip r:embed="rId3">
            <a:extLst>
              <a:ext uri="{28A0092B-C50C-407E-A947-70E740481C1C}">
                <a14:useLocalDpi xmlns:a14="http://schemas.microsoft.com/office/drawing/2010/main" val="0"/>
              </a:ext>
            </a:extLst>
          </a:blip>
          <a:srcRect r="4117"/>
          <a:stretch/>
        </p:blipFill>
        <p:spPr>
          <a:xfrm>
            <a:off x="8274845" y="1975911"/>
            <a:ext cx="3838312" cy="2668760"/>
          </a:xfrm>
          <a:prstGeom prst="rect">
            <a:avLst/>
          </a:prstGeom>
          <a:ln>
            <a:solidFill>
              <a:schemeClr val="tx1"/>
            </a:solidFill>
          </a:ln>
        </p:spPr>
      </p:pic>
      <p:pic>
        <p:nvPicPr>
          <p:cNvPr id="9" name="Picture 8" descr="A group of sheep grazing in a field&#10;&#10;Description automatically generated">
            <a:extLst>
              <a:ext uri="{FF2B5EF4-FFF2-40B4-BE49-F238E27FC236}">
                <a16:creationId xmlns:a16="http://schemas.microsoft.com/office/drawing/2014/main" id="{E1C6FF6E-9422-7A4E-64E0-1C1949604D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43" y="1976163"/>
            <a:ext cx="4002763" cy="2668508"/>
          </a:xfrm>
          <a:prstGeom prst="rect">
            <a:avLst/>
          </a:prstGeom>
          <a:ln>
            <a:solidFill>
              <a:schemeClr val="tx1"/>
            </a:solidFill>
          </a:ln>
        </p:spPr>
      </p:pic>
      <p:pic>
        <p:nvPicPr>
          <p:cNvPr id="12" name="Picture 11" descr="A group of sheep grazing in a field&#10;&#10;Description automatically generated">
            <a:extLst>
              <a:ext uri="{FF2B5EF4-FFF2-40B4-BE49-F238E27FC236}">
                <a16:creationId xmlns:a16="http://schemas.microsoft.com/office/drawing/2014/main" id="{ACEEDBFD-81F9-AB05-6AA2-D2F070C4B6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75013" y="1976037"/>
            <a:ext cx="4002763" cy="2668760"/>
          </a:xfrm>
          <a:prstGeom prst="rect">
            <a:avLst/>
          </a:prstGeom>
          <a:ln>
            <a:solidFill>
              <a:schemeClr val="tx1"/>
            </a:solidFill>
          </a:ln>
        </p:spPr>
      </p:pic>
      <p:sp>
        <p:nvSpPr>
          <p:cNvPr id="3" name="TextBox 2">
            <a:extLst>
              <a:ext uri="{FF2B5EF4-FFF2-40B4-BE49-F238E27FC236}">
                <a16:creationId xmlns:a16="http://schemas.microsoft.com/office/drawing/2014/main" id="{06D956FE-C9CD-201E-90EF-316FB1947E06}"/>
              </a:ext>
            </a:extLst>
          </p:cNvPr>
          <p:cNvSpPr txBox="1"/>
          <p:nvPr/>
        </p:nvSpPr>
        <p:spPr>
          <a:xfrm>
            <a:off x="78843" y="4330868"/>
            <a:ext cx="3999101" cy="313803"/>
          </a:xfrm>
          <a:prstGeom prst="rect">
            <a:avLst/>
          </a:prstGeom>
          <a:solidFill>
            <a:srgbClr val="000000">
              <a:alpha val="50000"/>
            </a:srgbClr>
          </a:solidFill>
          <a:ln>
            <a:noFill/>
          </a:ln>
        </p:spPr>
        <p:txBody>
          <a:bodyPr wrap="square" rtlCol="0" anchor="ctr">
            <a:noAutofit/>
          </a:bodyPr>
          <a:lstStyle/>
          <a:p>
            <a:pPr algn="ctr" defTabSz="603504"/>
            <a:r>
              <a:rPr lang="en-US" sz="800" kern="1200" dirty="0">
                <a:solidFill>
                  <a:srgbClr val="FFFFFF"/>
                </a:solidFill>
                <a:latin typeface="+mn-lt"/>
                <a:ea typeface="+mn-ea"/>
                <a:cs typeface="+mn-cs"/>
              </a:rPr>
              <a:t>Photo: </a:t>
            </a:r>
            <a:r>
              <a:rPr lang="en-US" sz="800" dirty="0">
                <a:solidFill>
                  <a:srgbClr val="FFFFFF"/>
                </a:solidFill>
              </a:rPr>
              <a:t>Polina </a:t>
            </a:r>
            <a:r>
              <a:rPr lang="en-US" sz="800" dirty="0" err="1">
                <a:solidFill>
                  <a:srgbClr val="FFFFFF"/>
                </a:solidFill>
              </a:rPr>
              <a:t>Kuzovkova</a:t>
            </a:r>
            <a:endParaRPr lang="en-US" sz="1100" dirty="0">
              <a:solidFill>
                <a:srgbClr val="FFFFFF"/>
              </a:solidFill>
            </a:endParaRPr>
          </a:p>
        </p:txBody>
      </p:sp>
      <p:sp>
        <p:nvSpPr>
          <p:cNvPr id="5" name="TextBox 4">
            <a:extLst>
              <a:ext uri="{FF2B5EF4-FFF2-40B4-BE49-F238E27FC236}">
                <a16:creationId xmlns:a16="http://schemas.microsoft.com/office/drawing/2014/main" id="{D3E6C3B6-75DF-B8D6-DEE9-21B2D37F72E4}"/>
              </a:ext>
            </a:extLst>
          </p:cNvPr>
          <p:cNvSpPr txBox="1"/>
          <p:nvPr/>
        </p:nvSpPr>
        <p:spPr>
          <a:xfrm>
            <a:off x="4178675" y="4335948"/>
            <a:ext cx="3999101" cy="313803"/>
          </a:xfrm>
          <a:prstGeom prst="rect">
            <a:avLst/>
          </a:prstGeom>
          <a:solidFill>
            <a:srgbClr val="000000">
              <a:alpha val="50000"/>
            </a:srgbClr>
          </a:solidFill>
          <a:ln>
            <a:noFill/>
          </a:ln>
        </p:spPr>
        <p:txBody>
          <a:bodyPr wrap="square" rtlCol="0" anchor="ctr">
            <a:noAutofit/>
          </a:bodyPr>
          <a:lstStyle/>
          <a:p>
            <a:pPr algn="ctr" defTabSz="603504"/>
            <a:r>
              <a:rPr lang="en-US" sz="800" kern="1200" dirty="0">
                <a:solidFill>
                  <a:srgbClr val="FFFFFF"/>
                </a:solidFill>
                <a:latin typeface="+mn-lt"/>
                <a:ea typeface="+mn-ea"/>
                <a:cs typeface="+mn-cs"/>
              </a:rPr>
              <a:t>Photo: Carl </a:t>
            </a:r>
            <a:r>
              <a:rPr lang="en-US" sz="800" kern="1200" dirty="0" err="1">
                <a:solidFill>
                  <a:srgbClr val="FFFFFF"/>
                </a:solidFill>
                <a:latin typeface="+mn-lt"/>
                <a:ea typeface="+mn-ea"/>
                <a:cs typeface="+mn-cs"/>
              </a:rPr>
              <a:t>Tronders</a:t>
            </a:r>
            <a:endParaRPr lang="en-US" sz="1100" dirty="0">
              <a:solidFill>
                <a:srgbClr val="FFFFFF"/>
              </a:solidFill>
            </a:endParaRPr>
          </a:p>
        </p:txBody>
      </p:sp>
      <p:sp>
        <p:nvSpPr>
          <p:cNvPr id="8" name="TextBox 7">
            <a:extLst>
              <a:ext uri="{FF2B5EF4-FFF2-40B4-BE49-F238E27FC236}">
                <a16:creationId xmlns:a16="http://schemas.microsoft.com/office/drawing/2014/main" id="{B07CB60C-161A-1A12-B5A1-23CC3EE472F0}"/>
              </a:ext>
            </a:extLst>
          </p:cNvPr>
          <p:cNvSpPr txBox="1"/>
          <p:nvPr/>
        </p:nvSpPr>
        <p:spPr>
          <a:xfrm>
            <a:off x="8271184" y="4330867"/>
            <a:ext cx="3838312" cy="313803"/>
          </a:xfrm>
          <a:prstGeom prst="rect">
            <a:avLst/>
          </a:prstGeom>
          <a:solidFill>
            <a:srgbClr val="000000">
              <a:alpha val="50000"/>
            </a:srgbClr>
          </a:solidFill>
          <a:ln>
            <a:noFill/>
          </a:ln>
        </p:spPr>
        <p:txBody>
          <a:bodyPr wrap="square" rtlCol="0" anchor="ctr">
            <a:noAutofit/>
          </a:bodyPr>
          <a:lstStyle/>
          <a:p>
            <a:pPr algn="ctr" defTabSz="603504"/>
            <a:r>
              <a:rPr lang="en-US" sz="800" kern="1200" dirty="0">
                <a:solidFill>
                  <a:srgbClr val="FFFFFF"/>
                </a:solidFill>
                <a:latin typeface="+mn-lt"/>
                <a:ea typeface="+mn-ea"/>
                <a:cs typeface="+mn-cs"/>
              </a:rPr>
              <a:t>Photo: </a:t>
            </a:r>
            <a:r>
              <a:rPr lang="en-US" sz="800" dirty="0">
                <a:solidFill>
                  <a:srgbClr val="FFFFFF"/>
                </a:solidFill>
              </a:rPr>
              <a:t>David </a:t>
            </a:r>
            <a:r>
              <a:rPr lang="en-US" sz="800" dirty="0" err="1">
                <a:solidFill>
                  <a:srgbClr val="FFFFFF"/>
                </a:solidFill>
              </a:rPr>
              <a:t>Jusko</a:t>
            </a:r>
            <a:endParaRPr lang="en-US" sz="1100" dirty="0">
              <a:solidFill>
                <a:srgbClr val="FFFFFF"/>
              </a:solidFill>
            </a:endParaRPr>
          </a:p>
        </p:txBody>
      </p:sp>
    </p:spTree>
    <p:extLst>
      <p:ext uri="{BB962C8B-B14F-4D97-AF65-F5344CB8AC3E}">
        <p14:creationId xmlns:p14="http://schemas.microsoft.com/office/powerpoint/2010/main" val="1969368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sheep standing in a field&#10;&#10;Description automatically generated">
            <a:extLst>
              <a:ext uri="{FF2B5EF4-FFF2-40B4-BE49-F238E27FC236}">
                <a16:creationId xmlns:a16="http://schemas.microsoft.com/office/drawing/2014/main" id="{9870AD42-D442-F035-3B1C-790BCC1F7D1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0371" y="2240877"/>
            <a:ext cx="2841625" cy="4344988"/>
          </a:xfrm>
          <a:ln>
            <a:solidFill>
              <a:schemeClr val="tx1"/>
            </a:solidFill>
          </a:ln>
        </p:spPr>
      </p:pic>
      <p:sp>
        <p:nvSpPr>
          <p:cNvPr id="6" name="TextBox 5">
            <a:extLst>
              <a:ext uri="{FF2B5EF4-FFF2-40B4-BE49-F238E27FC236}">
                <a16:creationId xmlns:a16="http://schemas.microsoft.com/office/drawing/2014/main" id="{36867E49-9AD7-E696-7046-80E94749FBEB}"/>
              </a:ext>
            </a:extLst>
          </p:cNvPr>
          <p:cNvSpPr txBox="1"/>
          <p:nvPr/>
        </p:nvSpPr>
        <p:spPr>
          <a:xfrm>
            <a:off x="250371" y="6302834"/>
            <a:ext cx="2841625" cy="283029"/>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Photo by: Martin </a:t>
            </a:r>
            <a:r>
              <a:rPr lang="en-US" sz="800" err="1">
                <a:solidFill>
                  <a:srgbClr val="FFFFFF"/>
                </a:solidFill>
              </a:rPr>
              <a:t>Schmidli</a:t>
            </a:r>
            <a:endParaRPr lang="en-US" sz="800">
              <a:solidFill>
                <a:srgbClr val="FFFFFF"/>
              </a:solidFill>
            </a:endParaRPr>
          </a:p>
        </p:txBody>
      </p:sp>
      <p:pic>
        <p:nvPicPr>
          <p:cNvPr id="13" name="Picture 12" descr="A group of sheep on a grassy hill&#10;&#10;Description automatically generated">
            <a:extLst>
              <a:ext uri="{FF2B5EF4-FFF2-40B4-BE49-F238E27FC236}">
                <a16:creationId xmlns:a16="http://schemas.microsoft.com/office/drawing/2014/main" id="{D3BCBB32-662E-0F5C-BC09-AD3CF5B318D9}"/>
              </a:ext>
            </a:extLst>
          </p:cNvPr>
          <p:cNvPicPr>
            <a:picLocks noChangeAspect="1"/>
          </p:cNvPicPr>
          <p:nvPr/>
        </p:nvPicPr>
        <p:blipFill rotWithShape="1">
          <a:blip r:embed="rId4">
            <a:extLst>
              <a:ext uri="{28A0092B-C50C-407E-A947-70E740481C1C}">
                <a14:useLocalDpi xmlns:a14="http://schemas.microsoft.com/office/drawing/2010/main" val="0"/>
              </a:ext>
            </a:extLst>
          </a:blip>
          <a:srcRect r="49772"/>
          <a:stretch/>
        </p:blipFill>
        <p:spPr>
          <a:xfrm>
            <a:off x="3171371" y="2240877"/>
            <a:ext cx="2857500" cy="4344988"/>
          </a:xfrm>
          <a:prstGeom prst="rect">
            <a:avLst/>
          </a:prstGeom>
          <a:ln>
            <a:solidFill>
              <a:schemeClr val="tx1"/>
            </a:solidFill>
          </a:ln>
        </p:spPr>
      </p:pic>
      <p:sp>
        <p:nvSpPr>
          <p:cNvPr id="14" name="TextBox 13">
            <a:extLst>
              <a:ext uri="{FF2B5EF4-FFF2-40B4-BE49-F238E27FC236}">
                <a16:creationId xmlns:a16="http://schemas.microsoft.com/office/drawing/2014/main" id="{D233FD6E-89A1-7CB2-1EBD-DF8D9DB5C40A}"/>
              </a:ext>
            </a:extLst>
          </p:cNvPr>
          <p:cNvSpPr txBox="1"/>
          <p:nvPr/>
        </p:nvSpPr>
        <p:spPr>
          <a:xfrm>
            <a:off x="3171371" y="6302834"/>
            <a:ext cx="2857500" cy="28303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Photo by: </a:t>
            </a:r>
            <a:r>
              <a:rPr lang="en-US" sz="800" err="1">
                <a:solidFill>
                  <a:srgbClr val="FFFFFF"/>
                </a:solidFill>
              </a:rPr>
              <a:t>Sebin</a:t>
            </a:r>
            <a:r>
              <a:rPr lang="en-US" sz="800">
                <a:solidFill>
                  <a:srgbClr val="FFFFFF"/>
                </a:solidFill>
              </a:rPr>
              <a:t> Thomas</a:t>
            </a:r>
          </a:p>
        </p:txBody>
      </p:sp>
      <p:pic>
        <p:nvPicPr>
          <p:cNvPr id="10" name="Picture 9" descr="Sheep grazing on a hillside&#10;&#10;Description automatically generated">
            <a:extLst>
              <a:ext uri="{FF2B5EF4-FFF2-40B4-BE49-F238E27FC236}">
                <a16:creationId xmlns:a16="http://schemas.microsoft.com/office/drawing/2014/main" id="{938AB19C-DF24-FB32-DABD-8435A67D8C23}"/>
              </a:ext>
            </a:extLst>
          </p:cNvPr>
          <p:cNvPicPr>
            <a:picLocks noChangeAspect="1"/>
          </p:cNvPicPr>
          <p:nvPr/>
        </p:nvPicPr>
        <p:blipFill rotWithShape="1">
          <a:blip r:embed="rId5">
            <a:extLst>
              <a:ext uri="{28A0092B-C50C-407E-A947-70E740481C1C}">
                <a14:useLocalDpi xmlns:a14="http://schemas.microsoft.com/office/drawing/2010/main" val="0"/>
              </a:ext>
            </a:extLst>
          </a:blip>
          <a:srcRect r="10558"/>
          <a:stretch/>
        </p:blipFill>
        <p:spPr>
          <a:xfrm>
            <a:off x="6108246" y="2240877"/>
            <a:ext cx="2857500" cy="4344988"/>
          </a:xfrm>
          <a:prstGeom prst="rect">
            <a:avLst/>
          </a:prstGeom>
          <a:ln>
            <a:solidFill>
              <a:schemeClr val="tx1"/>
            </a:solidFill>
          </a:ln>
        </p:spPr>
      </p:pic>
      <p:sp>
        <p:nvSpPr>
          <p:cNvPr id="11" name="TextBox 10">
            <a:extLst>
              <a:ext uri="{FF2B5EF4-FFF2-40B4-BE49-F238E27FC236}">
                <a16:creationId xmlns:a16="http://schemas.microsoft.com/office/drawing/2014/main" id="{E7A064A3-9E4D-822A-ED88-ADD57AA95808}"/>
              </a:ext>
            </a:extLst>
          </p:cNvPr>
          <p:cNvSpPr txBox="1"/>
          <p:nvPr/>
        </p:nvSpPr>
        <p:spPr>
          <a:xfrm>
            <a:off x="6108246" y="6302834"/>
            <a:ext cx="2857500" cy="28303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Photo by: Greg Wilson</a:t>
            </a:r>
          </a:p>
        </p:txBody>
      </p:sp>
      <p:pic>
        <p:nvPicPr>
          <p:cNvPr id="16" name="Picture 15" descr="A herd of sheep in a field&#10;&#10;Description automatically generated">
            <a:extLst>
              <a:ext uri="{FF2B5EF4-FFF2-40B4-BE49-F238E27FC236}">
                <a16:creationId xmlns:a16="http://schemas.microsoft.com/office/drawing/2014/main" id="{955F6B32-4AF8-A4EF-D00D-79ED3650FB0E}"/>
              </a:ext>
            </a:extLst>
          </p:cNvPr>
          <p:cNvPicPr>
            <a:picLocks noChangeAspect="1"/>
          </p:cNvPicPr>
          <p:nvPr/>
        </p:nvPicPr>
        <p:blipFill rotWithShape="1">
          <a:blip r:embed="rId6">
            <a:extLst>
              <a:ext uri="{28A0092B-C50C-407E-A947-70E740481C1C}">
                <a14:useLocalDpi xmlns:a14="http://schemas.microsoft.com/office/drawing/2010/main" val="0"/>
              </a:ext>
            </a:extLst>
          </a:blip>
          <a:srcRect r="55351"/>
          <a:stretch/>
        </p:blipFill>
        <p:spPr>
          <a:xfrm>
            <a:off x="9046709" y="2240877"/>
            <a:ext cx="2862263" cy="4344988"/>
          </a:xfrm>
          <a:prstGeom prst="rect">
            <a:avLst/>
          </a:prstGeom>
          <a:ln>
            <a:solidFill>
              <a:schemeClr val="tx1"/>
            </a:solidFill>
          </a:ln>
        </p:spPr>
      </p:pic>
      <p:sp>
        <p:nvSpPr>
          <p:cNvPr id="17" name="TextBox 16">
            <a:extLst>
              <a:ext uri="{FF2B5EF4-FFF2-40B4-BE49-F238E27FC236}">
                <a16:creationId xmlns:a16="http://schemas.microsoft.com/office/drawing/2014/main" id="{90D848BC-F44E-0901-7DBC-DAE72E566947}"/>
              </a:ext>
            </a:extLst>
          </p:cNvPr>
          <p:cNvSpPr txBox="1"/>
          <p:nvPr/>
        </p:nvSpPr>
        <p:spPr>
          <a:xfrm>
            <a:off x="9046709" y="6302834"/>
            <a:ext cx="2862263" cy="28303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Photo by: Charlotte </a:t>
            </a:r>
            <a:r>
              <a:rPr lang="en-US" sz="800" err="1">
                <a:solidFill>
                  <a:srgbClr val="FFFFFF"/>
                </a:solidFill>
              </a:rPr>
              <a:t>Venema</a:t>
            </a:r>
            <a:endParaRPr lang="en-US" sz="800">
              <a:solidFill>
                <a:srgbClr val="FFFFFF"/>
              </a:solidFill>
            </a:endParaRPr>
          </a:p>
        </p:txBody>
      </p:sp>
      <p:sp>
        <p:nvSpPr>
          <p:cNvPr id="7" name="TextBox 6">
            <a:extLst>
              <a:ext uri="{FF2B5EF4-FFF2-40B4-BE49-F238E27FC236}">
                <a16:creationId xmlns:a16="http://schemas.microsoft.com/office/drawing/2014/main" id="{377E0EBB-9076-BF89-1DEC-8D3C91EAFCC2}"/>
              </a:ext>
            </a:extLst>
          </p:cNvPr>
          <p:cNvSpPr txBox="1"/>
          <p:nvPr/>
        </p:nvSpPr>
        <p:spPr>
          <a:xfrm>
            <a:off x="0" y="76205"/>
            <a:ext cx="12192000" cy="2123658"/>
          </a:xfrm>
          <a:prstGeom prst="rect">
            <a:avLst/>
          </a:prstGeom>
          <a:noFill/>
        </p:spPr>
        <p:txBody>
          <a:bodyPr wrap="square" rtlCol="0">
            <a:spAutoFit/>
          </a:bodyPr>
          <a:lstStyle/>
          <a:p>
            <a:pPr algn="ctr"/>
            <a:r>
              <a:rPr lang="en-US" sz="6600" b="1" dirty="0">
                <a:latin typeface="+mj-lt"/>
              </a:rPr>
              <a:t>How do you think sheep could benefit the environment?</a:t>
            </a:r>
          </a:p>
        </p:txBody>
      </p:sp>
    </p:spTree>
    <p:extLst>
      <p:ext uri="{BB962C8B-B14F-4D97-AF65-F5344CB8AC3E}">
        <p14:creationId xmlns:p14="http://schemas.microsoft.com/office/powerpoint/2010/main" val="1076711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0FD86EE-BFF1-10E0-3632-17D9CF6FC106}"/>
              </a:ext>
            </a:extLst>
          </p:cNvPr>
          <p:cNvSpPr txBox="1"/>
          <p:nvPr/>
        </p:nvSpPr>
        <p:spPr>
          <a:xfrm>
            <a:off x="0" y="173667"/>
            <a:ext cx="12192000" cy="1065836"/>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600" b="1" dirty="0">
                <a:latin typeface="+mj-lt"/>
                <a:ea typeface="+mj-ea"/>
                <a:cs typeface="+mj-cs"/>
              </a:rPr>
              <a:t>What is Targeted Grazing?</a:t>
            </a:r>
          </a:p>
        </p:txBody>
      </p:sp>
      <p:sp>
        <p:nvSpPr>
          <p:cNvPr id="2" name="TextBox 1">
            <a:extLst>
              <a:ext uri="{FF2B5EF4-FFF2-40B4-BE49-F238E27FC236}">
                <a16:creationId xmlns:a16="http://schemas.microsoft.com/office/drawing/2014/main" id="{8BDCC374-1CA6-2DBD-9D0D-BAEAA7925579}"/>
              </a:ext>
            </a:extLst>
          </p:cNvPr>
          <p:cNvSpPr txBox="1"/>
          <p:nvPr/>
        </p:nvSpPr>
        <p:spPr>
          <a:xfrm>
            <a:off x="0" y="1330743"/>
            <a:ext cx="12192000" cy="1661993"/>
          </a:xfrm>
          <a:prstGeom prst="rect">
            <a:avLst/>
          </a:prstGeom>
          <a:noFill/>
          <a:ln>
            <a:noFill/>
          </a:ln>
        </p:spPr>
        <p:txBody>
          <a:bodyPr wrap="square" rtlCol="0">
            <a:spAutoFit/>
          </a:bodyPr>
          <a:lstStyle/>
          <a:p>
            <a:pPr algn="ctr"/>
            <a:r>
              <a:rPr lang="en-US" sz="2400" b="1" dirty="0">
                <a:latin typeface="Aptos" panose="020B0004020202020204" pitchFamily="34" charset="0"/>
              </a:rPr>
              <a:t>Targeted Grazing </a:t>
            </a:r>
            <a:r>
              <a:rPr lang="en-US" sz="2000" dirty="0">
                <a:latin typeface="Aptos" panose="020B0004020202020204" pitchFamily="34" charset="0"/>
              </a:rPr>
              <a:t>is “the application of a particular kind of </a:t>
            </a:r>
            <a:r>
              <a:rPr lang="en-US" sz="2400" b="1" dirty="0">
                <a:latin typeface="Aptos" panose="020B0004020202020204" pitchFamily="34" charset="0"/>
              </a:rPr>
              <a:t>grazing animal</a:t>
            </a:r>
            <a:r>
              <a:rPr lang="en-US" dirty="0">
                <a:latin typeface="Aptos" panose="020B0004020202020204" pitchFamily="34" charset="0"/>
              </a:rPr>
              <a:t> </a:t>
            </a:r>
            <a:r>
              <a:rPr lang="en-US" sz="2000" dirty="0">
                <a:latin typeface="Aptos" panose="020B0004020202020204" pitchFamily="34" charset="0"/>
              </a:rPr>
              <a:t>at a specified season, duration, and intensity to accomplish </a:t>
            </a:r>
            <a:r>
              <a:rPr lang="en-US" sz="2400" b="1" dirty="0">
                <a:latin typeface="Aptos" panose="020B0004020202020204" pitchFamily="34" charset="0"/>
              </a:rPr>
              <a:t>specific vegetation management goals</a:t>
            </a:r>
            <a:r>
              <a:rPr lang="en-US" sz="2400" baseline="30000" dirty="0">
                <a:latin typeface="Aptos" panose="020B0004020202020204" pitchFamily="34" charset="0"/>
              </a:rPr>
              <a:t>1</a:t>
            </a:r>
            <a:r>
              <a:rPr lang="en-US" sz="2400" dirty="0">
                <a:latin typeface="Aptos" panose="020B0004020202020204" pitchFamily="34" charset="0"/>
              </a:rPr>
              <a:t>.</a:t>
            </a:r>
            <a:r>
              <a:rPr lang="en-US" b="1" dirty="0"/>
              <a:t>        </a:t>
            </a:r>
          </a:p>
          <a:p>
            <a:pPr algn="ctr"/>
            <a:endParaRPr lang="en-US" b="1" dirty="0"/>
          </a:p>
          <a:p>
            <a:pPr algn="ctr"/>
            <a:endParaRPr lang="en-US" b="1" dirty="0"/>
          </a:p>
          <a:p>
            <a:pPr algn="ctr"/>
            <a:endParaRPr lang="en-US" b="1" dirty="0"/>
          </a:p>
        </p:txBody>
      </p:sp>
      <p:pic>
        <p:nvPicPr>
          <p:cNvPr id="5" name="Picture 4">
            <a:extLst>
              <a:ext uri="{FF2B5EF4-FFF2-40B4-BE49-F238E27FC236}">
                <a16:creationId xmlns:a16="http://schemas.microsoft.com/office/drawing/2014/main" id="{CD512701-B1B4-9C11-5046-A3993E3B8825}"/>
              </a:ext>
            </a:extLst>
          </p:cNvPr>
          <p:cNvPicPr>
            <a:picLocks noChangeAspect="1"/>
          </p:cNvPicPr>
          <p:nvPr/>
        </p:nvPicPr>
        <p:blipFill rotWithShape="1">
          <a:blip r:embed="rId3"/>
          <a:srcRect l="11339" t="19047" r="56429" b="11905"/>
          <a:stretch/>
        </p:blipFill>
        <p:spPr>
          <a:xfrm>
            <a:off x="5324168" y="2741102"/>
            <a:ext cx="2990349" cy="3603369"/>
          </a:xfrm>
          <a:prstGeom prst="rect">
            <a:avLst/>
          </a:prstGeom>
        </p:spPr>
      </p:pic>
      <p:grpSp>
        <p:nvGrpSpPr>
          <p:cNvPr id="22" name="Group 21">
            <a:extLst>
              <a:ext uri="{FF2B5EF4-FFF2-40B4-BE49-F238E27FC236}">
                <a16:creationId xmlns:a16="http://schemas.microsoft.com/office/drawing/2014/main" id="{07198AA4-4EE3-1E30-0875-2F9F55457D6F}"/>
              </a:ext>
            </a:extLst>
          </p:cNvPr>
          <p:cNvGrpSpPr/>
          <p:nvPr/>
        </p:nvGrpSpPr>
        <p:grpSpPr>
          <a:xfrm>
            <a:off x="101226" y="2916238"/>
            <a:ext cx="2268988" cy="2758118"/>
            <a:chOff x="188314" y="3197340"/>
            <a:chExt cx="2268988" cy="2758118"/>
          </a:xfrm>
        </p:grpSpPr>
        <p:pic>
          <p:nvPicPr>
            <p:cNvPr id="9" name="Graphic 8" descr="Cowboy female outline">
              <a:extLst>
                <a:ext uri="{FF2B5EF4-FFF2-40B4-BE49-F238E27FC236}">
                  <a16:creationId xmlns:a16="http://schemas.microsoft.com/office/drawing/2014/main" id="{87605BAD-78D5-5F69-F8B9-9CD3B1641FB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8314" y="3197340"/>
              <a:ext cx="2268988" cy="2268988"/>
            </a:xfrm>
            <a:prstGeom prst="rect">
              <a:avLst/>
            </a:prstGeom>
          </p:spPr>
        </p:pic>
        <p:sp>
          <p:nvSpPr>
            <p:cNvPr id="11" name="TextBox 10">
              <a:extLst>
                <a:ext uri="{FF2B5EF4-FFF2-40B4-BE49-F238E27FC236}">
                  <a16:creationId xmlns:a16="http://schemas.microsoft.com/office/drawing/2014/main" id="{6F7A9B61-AF07-8ECA-0B9B-FE4E51CD48DF}"/>
                </a:ext>
              </a:extLst>
            </p:cNvPr>
            <p:cNvSpPr txBox="1"/>
            <p:nvPr/>
          </p:nvSpPr>
          <p:spPr>
            <a:xfrm>
              <a:off x="386477" y="5370683"/>
              <a:ext cx="2000434" cy="584775"/>
            </a:xfrm>
            <a:prstGeom prst="rect">
              <a:avLst/>
            </a:prstGeom>
            <a:noFill/>
          </p:spPr>
          <p:txBody>
            <a:bodyPr wrap="square" rtlCol="0">
              <a:spAutoFit/>
            </a:bodyPr>
            <a:lstStyle/>
            <a:p>
              <a:pPr algn="ctr"/>
              <a:r>
                <a:rPr lang="en-US" sz="3200" dirty="0">
                  <a:latin typeface="Aptos" panose="020B0004020202020204" pitchFamily="34" charset="0"/>
                </a:rPr>
                <a:t>Archer</a:t>
              </a:r>
            </a:p>
          </p:txBody>
        </p:sp>
      </p:grpSp>
      <p:grpSp>
        <p:nvGrpSpPr>
          <p:cNvPr id="21" name="Group 20">
            <a:extLst>
              <a:ext uri="{FF2B5EF4-FFF2-40B4-BE49-F238E27FC236}">
                <a16:creationId xmlns:a16="http://schemas.microsoft.com/office/drawing/2014/main" id="{38BCFBF5-F583-00E2-6625-05D6F6FD1284}"/>
              </a:ext>
            </a:extLst>
          </p:cNvPr>
          <p:cNvGrpSpPr/>
          <p:nvPr/>
        </p:nvGrpSpPr>
        <p:grpSpPr>
          <a:xfrm>
            <a:off x="2756241" y="2356675"/>
            <a:ext cx="2268988" cy="2458115"/>
            <a:chOff x="2931497" y="2345936"/>
            <a:chExt cx="2268988" cy="2458115"/>
          </a:xfrm>
        </p:grpSpPr>
        <p:pic>
          <p:nvPicPr>
            <p:cNvPr id="10" name="Graphic 9" descr="Sheep outline">
              <a:extLst>
                <a:ext uri="{FF2B5EF4-FFF2-40B4-BE49-F238E27FC236}">
                  <a16:creationId xmlns:a16="http://schemas.microsoft.com/office/drawing/2014/main" id="{44C1AA81-EDD3-E043-EB5E-117D3ABD641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31497" y="2345936"/>
              <a:ext cx="2268988" cy="2268988"/>
            </a:xfrm>
            <a:prstGeom prst="rect">
              <a:avLst/>
            </a:prstGeom>
          </p:spPr>
        </p:pic>
        <p:sp>
          <p:nvSpPr>
            <p:cNvPr id="12" name="TextBox 11">
              <a:extLst>
                <a:ext uri="{FF2B5EF4-FFF2-40B4-BE49-F238E27FC236}">
                  <a16:creationId xmlns:a16="http://schemas.microsoft.com/office/drawing/2014/main" id="{F10FBE70-AA90-FD13-5878-17D3386303DD}"/>
                </a:ext>
              </a:extLst>
            </p:cNvPr>
            <p:cNvSpPr txBox="1"/>
            <p:nvPr/>
          </p:nvSpPr>
          <p:spPr>
            <a:xfrm>
              <a:off x="3170357" y="4219276"/>
              <a:ext cx="1731875" cy="584775"/>
            </a:xfrm>
            <a:prstGeom prst="rect">
              <a:avLst/>
            </a:prstGeom>
            <a:noFill/>
          </p:spPr>
          <p:txBody>
            <a:bodyPr wrap="square" rtlCol="0">
              <a:spAutoFit/>
            </a:bodyPr>
            <a:lstStyle/>
            <a:p>
              <a:pPr algn="ctr"/>
              <a:r>
                <a:rPr lang="en-US" sz="3200" dirty="0">
                  <a:latin typeface="Aptos" panose="020B0004020202020204" pitchFamily="34" charset="0"/>
                </a:rPr>
                <a:t>Arrows</a:t>
              </a:r>
            </a:p>
          </p:txBody>
        </p:sp>
      </p:grpSp>
      <p:cxnSp>
        <p:nvCxnSpPr>
          <p:cNvPr id="29" name="Connector: Elbow 28">
            <a:extLst>
              <a:ext uri="{FF2B5EF4-FFF2-40B4-BE49-F238E27FC236}">
                <a16:creationId xmlns:a16="http://schemas.microsoft.com/office/drawing/2014/main" id="{D0715987-4FEC-9A14-E24C-B75C7BE1013C}"/>
              </a:ext>
            </a:extLst>
          </p:cNvPr>
          <p:cNvCxnSpPr>
            <a:cxnSpLocks/>
          </p:cNvCxnSpPr>
          <p:nvPr/>
        </p:nvCxnSpPr>
        <p:spPr>
          <a:xfrm flipV="1">
            <a:off x="1954153" y="3167736"/>
            <a:ext cx="897900" cy="855454"/>
          </a:xfrm>
          <a:prstGeom prst="bentConnector3">
            <a:avLst>
              <a:gd name="adj1" fmla="val 50000"/>
            </a:avLst>
          </a:prstGeom>
          <a:ln w="28575">
            <a:solidFill>
              <a:srgbClr val="FC2E0C"/>
            </a:solidFill>
            <a:tailEnd type="triangle"/>
          </a:ln>
        </p:spPr>
        <p:style>
          <a:lnRef idx="2">
            <a:schemeClr val="accent1"/>
          </a:lnRef>
          <a:fillRef idx="0">
            <a:schemeClr val="accent1"/>
          </a:fillRef>
          <a:effectRef idx="1">
            <a:schemeClr val="accent1"/>
          </a:effectRef>
          <a:fontRef idx="minor">
            <a:schemeClr val="tx1"/>
          </a:fontRef>
        </p:style>
      </p:cxnSp>
      <p:cxnSp>
        <p:nvCxnSpPr>
          <p:cNvPr id="34" name="Connector: Elbow 33">
            <a:extLst>
              <a:ext uri="{FF2B5EF4-FFF2-40B4-BE49-F238E27FC236}">
                <a16:creationId xmlns:a16="http://schemas.microsoft.com/office/drawing/2014/main" id="{88368AE1-4E12-FFE7-50C3-9734480057FD}"/>
              </a:ext>
            </a:extLst>
          </p:cNvPr>
          <p:cNvCxnSpPr>
            <a:cxnSpLocks/>
          </p:cNvCxnSpPr>
          <p:nvPr/>
        </p:nvCxnSpPr>
        <p:spPr>
          <a:xfrm>
            <a:off x="4829161" y="2815736"/>
            <a:ext cx="2747294" cy="352000"/>
          </a:xfrm>
          <a:prstGeom prst="bentConnector3">
            <a:avLst>
              <a:gd name="adj1" fmla="val 50000"/>
            </a:avLst>
          </a:prstGeom>
          <a:ln w="28575">
            <a:solidFill>
              <a:srgbClr val="FC2E0C"/>
            </a:solidFill>
            <a:tailEnd type="triangle"/>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C49E5557-47BB-F5B7-821A-FB6714D83BCF}"/>
              </a:ext>
            </a:extLst>
          </p:cNvPr>
          <p:cNvSpPr txBox="1"/>
          <p:nvPr/>
        </p:nvSpPr>
        <p:spPr>
          <a:xfrm>
            <a:off x="8420800" y="2688923"/>
            <a:ext cx="3572000" cy="2985433"/>
          </a:xfrm>
          <a:prstGeom prst="rect">
            <a:avLst/>
          </a:prstGeom>
          <a:noFill/>
          <a:ln>
            <a:noFill/>
          </a:ln>
        </p:spPr>
        <p:txBody>
          <a:bodyPr wrap="square" rtlCol="0">
            <a:spAutoFit/>
          </a:bodyPr>
          <a:lstStyle/>
          <a:p>
            <a:r>
              <a:rPr lang="en-US" sz="2400" b="1" dirty="0">
                <a:latin typeface="Aptos" panose="020B0004020202020204" pitchFamily="34" charset="0"/>
              </a:rPr>
              <a:t>How can sheep hit the “bullseye” through targeted grazing?</a:t>
            </a:r>
          </a:p>
          <a:p>
            <a:endParaRPr lang="en-US" sz="2000" dirty="0">
              <a:latin typeface="Aptos" panose="020B0004020202020204" pitchFamily="34" charset="0"/>
            </a:endParaRPr>
          </a:p>
          <a:p>
            <a:pPr marL="576263" indent="-285750">
              <a:buFont typeface="Arial" panose="020B0604020202020204" pitchFamily="34" charset="0"/>
              <a:buChar char="•"/>
            </a:pPr>
            <a:r>
              <a:rPr lang="en-US" sz="2000" dirty="0">
                <a:latin typeface="Aptos" panose="020B0004020202020204" pitchFamily="34" charset="0"/>
              </a:rPr>
              <a:t>Weed Control</a:t>
            </a:r>
            <a:endParaRPr lang="en-US" sz="1600" dirty="0">
              <a:latin typeface="Aptos" panose="020B0004020202020204" pitchFamily="34" charset="0"/>
            </a:endParaRPr>
          </a:p>
          <a:p>
            <a:pPr marL="576263" indent="-285750">
              <a:buFont typeface="Arial" panose="020B0604020202020204" pitchFamily="34" charset="0"/>
              <a:buChar char="•"/>
            </a:pPr>
            <a:r>
              <a:rPr lang="en-US" sz="2000" dirty="0">
                <a:latin typeface="Aptos" panose="020B0004020202020204" pitchFamily="34" charset="0"/>
              </a:rPr>
              <a:t>Fire Mitigation</a:t>
            </a:r>
          </a:p>
          <a:p>
            <a:pPr marL="576263" indent="-285750">
              <a:buFont typeface="Arial" panose="020B0604020202020204" pitchFamily="34" charset="0"/>
              <a:buChar char="•"/>
            </a:pPr>
            <a:r>
              <a:rPr lang="en-US" sz="2000" dirty="0">
                <a:latin typeface="Aptos" panose="020B0004020202020204" pitchFamily="34" charset="0"/>
              </a:rPr>
              <a:t>Enhancing Biodiversity</a:t>
            </a:r>
          </a:p>
          <a:p>
            <a:pPr marL="576263" indent="-285750">
              <a:buFont typeface="Arial" panose="020B0604020202020204" pitchFamily="34" charset="0"/>
              <a:buChar char="•"/>
            </a:pPr>
            <a:r>
              <a:rPr lang="en-US" sz="2000" dirty="0">
                <a:latin typeface="Aptos" panose="020B0004020202020204" pitchFamily="34" charset="0"/>
              </a:rPr>
              <a:t>Reducing Herbicide Use</a:t>
            </a:r>
            <a:endParaRPr lang="en-US" sz="2000" b="1" dirty="0"/>
          </a:p>
          <a:p>
            <a:endParaRPr lang="en-US" sz="1600" b="1" dirty="0"/>
          </a:p>
        </p:txBody>
      </p:sp>
      <p:sp>
        <p:nvSpPr>
          <p:cNvPr id="39" name="TextBox 38">
            <a:extLst>
              <a:ext uri="{FF2B5EF4-FFF2-40B4-BE49-F238E27FC236}">
                <a16:creationId xmlns:a16="http://schemas.microsoft.com/office/drawing/2014/main" id="{79566D9C-B6ED-E3C8-90AF-92687D864091}"/>
              </a:ext>
            </a:extLst>
          </p:cNvPr>
          <p:cNvSpPr txBox="1"/>
          <p:nvPr/>
        </p:nvSpPr>
        <p:spPr>
          <a:xfrm>
            <a:off x="87088" y="6569007"/>
            <a:ext cx="12192000" cy="230832"/>
          </a:xfrm>
          <a:prstGeom prst="rect">
            <a:avLst/>
          </a:prstGeom>
          <a:noFill/>
        </p:spPr>
        <p:txBody>
          <a:bodyPr wrap="square">
            <a:spAutoFit/>
          </a:bodyPr>
          <a:lstStyle/>
          <a:p>
            <a:r>
              <a:rPr lang="en-US" sz="900" dirty="0">
                <a:effectLst/>
                <a:latin typeface="Times New Roman" panose="02020603050405020304" pitchFamily="18" charset="0"/>
                <a:ea typeface="Calibri" panose="020F0502020204030204" pitchFamily="34" charset="0"/>
              </a:rPr>
              <a:t>1—</a:t>
            </a:r>
            <a:r>
              <a:rPr lang="en-US" sz="900" dirty="0">
                <a:latin typeface="Times New Roman" panose="02020603050405020304" pitchFamily="18" charset="0"/>
                <a:ea typeface="Calibri" panose="020F0502020204030204" pitchFamily="34" charset="0"/>
              </a:rPr>
              <a:t>Frost</a:t>
            </a:r>
            <a:r>
              <a:rPr lang="en-US" sz="900" dirty="0">
                <a:effectLst/>
                <a:latin typeface="Times New Roman" panose="02020603050405020304" pitchFamily="18" charset="0"/>
                <a:ea typeface="Calibri" panose="020F0502020204030204" pitchFamily="34" charset="0"/>
              </a:rPr>
              <a:t>, R., Walker, J., Madsen, C., Holes, R., </a:t>
            </a:r>
            <a:r>
              <a:rPr lang="en-US" sz="900" dirty="0" err="1">
                <a:effectLst/>
                <a:latin typeface="Times New Roman" panose="02020603050405020304" pitchFamily="18" charset="0"/>
                <a:ea typeface="Calibri" panose="020F0502020204030204" pitchFamily="34" charset="0"/>
              </a:rPr>
              <a:t>Lehfeldt</a:t>
            </a:r>
            <a:r>
              <a:rPr lang="en-US" sz="900" dirty="0">
                <a:effectLst/>
                <a:latin typeface="Times New Roman" panose="02020603050405020304" pitchFamily="18" charset="0"/>
                <a:ea typeface="Calibri" panose="020F0502020204030204" pitchFamily="34" charset="0"/>
              </a:rPr>
              <a:t>, J., Cunningham, J., Voth, K., Welling, B., Davis, T.Z., Bradford, D., </a:t>
            </a:r>
            <a:r>
              <a:rPr lang="en-US" sz="900" dirty="0" err="1">
                <a:effectLst/>
                <a:latin typeface="Times New Roman" panose="02020603050405020304" pitchFamily="18" charset="0"/>
                <a:ea typeface="Calibri" panose="020F0502020204030204" pitchFamily="34" charset="0"/>
              </a:rPr>
              <a:t>Malot</a:t>
            </a:r>
            <a:r>
              <a:rPr lang="en-US" sz="900" dirty="0">
                <a:effectLst/>
                <a:latin typeface="Times New Roman" panose="02020603050405020304" pitchFamily="18" charset="0"/>
                <a:ea typeface="Calibri" panose="020F0502020204030204" pitchFamily="34" charset="0"/>
              </a:rPr>
              <a:t>, J., and Sullivan, J. 2012. Targeted Grazing: Applying the Research to the Land. </a:t>
            </a:r>
            <a:r>
              <a:rPr lang="en-US" sz="900" i="1" dirty="0">
                <a:effectLst/>
                <a:latin typeface="Times New Roman" panose="02020603050405020304" pitchFamily="18" charset="0"/>
                <a:ea typeface="Calibri" panose="020F0502020204030204" pitchFamily="34" charset="0"/>
              </a:rPr>
              <a:t>Rangelands </a:t>
            </a:r>
            <a:r>
              <a:rPr lang="en-US" sz="900" dirty="0">
                <a:effectLst/>
                <a:latin typeface="Times New Roman" panose="02020603050405020304" pitchFamily="18" charset="0"/>
                <a:ea typeface="Calibri" panose="020F0502020204030204" pitchFamily="34" charset="0"/>
              </a:rPr>
              <a:t>34(1):2-10.</a:t>
            </a:r>
            <a:endParaRPr lang="en-US" sz="900" dirty="0"/>
          </a:p>
        </p:txBody>
      </p:sp>
    </p:spTree>
    <p:extLst>
      <p:ext uri="{BB962C8B-B14F-4D97-AF65-F5344CB8AC3E}">
        <p14:creationId xmlns:p14="http://schemas.microsoft.com/office/powerpoint/2010/main" val="3680980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7">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7">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close-up of a pink flower&#10;&#10;Description automatically generated">
            <a:extLst>
              <a:ext uri="{FF2B5EF4-FFF2-40B4-BE49-F238E27FC236}">
                <a16:creationId xmlns:a16="http://schemas.microsoft.com/office/drawing/2014/main" id="{ED136270-8F67-A0CA-1C05-E06374CC07A7}"/>
              </a:ext>
            </a:extLst>
          </p:cNvPr>
          <p:cNvPicPr>
            <a:picLocks noChangeAspect="1"/>
          </p:cNvPicPr>
          <p:nvPr/>
        </p:nvPicPr>
        <p:blipFill rotWithShape="1">
          <a:blip r:embed="rId3">
            <a:extLst>
              <a:ext uri="{28A0092B-C50C-407E-A947-70E740481C1C}">
                <a14:useLocalDpi xmlns:a14="http://schemas.microsoft.com/office/drawing/2010/main" val="0"/>
              </a:ext>
            </a:extLst>
          </a:blip>
          <a:srcRect l="35622" r="26092" b="1"/>
          <a:stretch/>
        </p:blipFill>
        <p:spPr>
          <a:xfrm>
            <a:off x="956206" y="1116386"/>
            <a:ext cx="3281286" cy="5635075"/>
          </a:xfrm>
          <a:prstGeom prst="rect">
            <a:avLst/>
          </a:prstGeom>
          <a:ln>
            <a:solidFill>
              <a:schemeClr val="tx1"/>
            </a:solidFill>
          </a:ln>
        </p:spPr>
      </p:pic>
      <p:pic>
        <p:nvPicPr>
          <p:cNvPr id="21" name="Picture 20" descr="Close-up of a plant with leaves&#10;&#10;Description automatically generated">
            <a:extLst>
              <a:ext uri="{FF2B5EF4-FFF2-40B4-BE49-F238E27FC236}">
                <a16:creationId xmlns:a16="http://schemas.microsoft.com/office/drawing/2014/main" id="{4468F6F3-9495-3537-68CA-49081E930D4E}"/>
              </a:ext>
            </a:extLst>
          </p:cNvPr>
          <p:cNvPicPr>
            <a:picLocks noChangeAspect="1"/>
          </p:cNvPicPr>
          <p:nvPr/>
        </p:nvPicPr>
        <p:blipFill rotWithShape="1">
          <a:blip r:embed="rId4">
            <a:extLst>
              <a:ext uri="{28A0092B-C50C-407E-A947-70E740481C1C}">
                <a14:useLocalDpi xmlns:a14="http://schemas.microsoft.com/office/drawing/2010/main" val="0"/>
              </a:ext>
            </a:extLst>
          </a:blip>
          <a:srcRect l="1887" r="7758" b="-4"/>
          <a:stretch/>
        </p:blipFill>
        <p:spPr>
          <a:xfrm>
            <a:off x="4317552" y="1116387"/>
            <a:ext cx="3334762" cy="2768174"/>
          </a:xfrm>
          <a:prstGeom prst="rect">
            <a:avLst/>
          </a:prstGeom>
          <a:ln>
            <a:solidFill>
              <a:schemeClr val="tx1"/>
            </a:solidFill>
          </a:ln>
        </p:spPr>
      </p:pic>
      <p:pic>
        <p:nvPicPr>
          <p:cNvPr id="26" name="Picture 25" descr="Close-up of a yellow flower&#10;&#10;Description automatically generated">
            <a:extLst>
              <a:ext uri="{FF2B5EF4-FFF2-40B4-BE49-F238E27FC236}">
                <a16:creationId xmlns:a16="http://schemas.microsoft.com/office/drawing/2014/main" id="{32B41438-C551-1764-F457-A03989E20F4F}"/>
              </a:ext>
            </a:extLst>
          </p:cNvPr>
          <p:cNvPicPr>
            <a:picLocks noChangeAspect="1"/>
          </p:cNvPicPr>
          <p:nvPr/>
        </p:nvPicPr>
        <p:blipFill rotWithShape="1">
          <a:blip r:embed="rId5"/>
          <a:srcRect l="7530" r="2277" b="4"/>
          <a:stretch/>
        </p:blipFill>
        <p:spPr>
          <a:xfrm>
            <a:off x="7750255" y="1110964"/>
            <a:ext cx="3336554" cy="2774392"/>
          </a:xfrm>
          <a:prstGeom prst="rect">
            <a:avLst/>
          </a:prstGeom>
          <a:ln>
            <a:solidFill>
              <a:schemeClr val="tx1"/>
            </a:solidFill>
          </a:ln>
        </p:spPr>
      </p:pic>
      <p:pic>
        <p:nvPicPr>
          <p:cNvPr id="5" name="Picture 4" descr="A close-up of a field of grass&#10;&#10;Description automatically generated">
            <a:extLst>
              <a:ext uri="{FF2B5EF4-FFF2-40B4-BE49-F238E27FC236}">
                <a16:creationId xmlns:a16="http://schemas.microsoft.com/office/drawing/2014/main" id="{BA987E17-F8DE-C737-F471-9D3415893804}"/>
              </a:ext>
            </a:extLst>
          </p:cNvPr>
          <p:cNvPicPr>
            <a:picLocks noChangeAspect="1"/>
          </p:cNvPicPr>
          <p:nvPr/>
        </p:nvPicPr>
        <p:blipFill rotWithShape="1">
          <a:blip r:embed="rId6">
            <a:extLst>
              <a:ext uri="{28A0092B-C50C-407E-A947-70E740481C1C}">
                <a14:useLocalDpi xmlns:a14="http://schemas.microsoft.com/office/drawing/2010/main" val="0"/>
              </a:ext>
            </a:extLst>
          </a:blip>
          <a:srcRect l="16676" r="3180" b="-2"/>
          <a:stretch/>
        </p:blipFill>
        <p:spPr>
          <a:xfrm>
            <a:off x="4317552" y="3982535"/>
            <a:ext cx="3336956" cy="2768927"/>
          </a:xfrm>
          <a:prstGeom prst="rect">
            <a:avLst/>
          </a:prstGeom>
          <a:ln>
            <a:solidFill>
              <a:schemeClr val="tx1"/>
            </a:solidFill>
          </a:ln>
        </p:spPr>
      </p:pic>
      <p:pic>
        <p:nvPicPr>
          <p:cNvPr id="10" name="Picture 9" descr="Close-up of a plant with green leaves&#10;&#10;Description automatically generated">
            <a:extLst>
              <a:ext uri="{FF2B5EF4-FFF2-40B4-BE49-F238E27FC236}">
                <a16:creationId xmlns:a16="http://schemas.microsoft.com/office/drawing/2014/main" id="{C3C396F2-6C63-CA1C-B1BA-1798E91EDC17}"/>
              </a:ext>
            </a:extLst>
          </p:cNvPr>
          <p:cNvPicPr>
            <a:picLocks noChangeAspect="1"/>
          </p:cNvPicPr>
          <p:nvPr/>
        </p:nvPicPr>
        <p:blipFill rotWithShape="1">
          <a:blip r:embed="rId7">
            <a:extLst>
              <a:ext uri="{28A0092B-C50C-407E-A947-70E740481C1C}">
                <a14:useLocalDpi xmlns:a14="http://schemas.microsoft.com/office/drawing/2010/main" val="0"/>
              </a:ext>
            </a:extLst>
          </a:blip>
          <a:srcRect l="9793" r="-3" b="-3"/>
          <a:stretch/>
        </p:blipFill>
        <p:spPr>
          <a:xfrm>
            <a:off x="7749495" y="3986143"/>
            <a:ext cx="3336956" cy="2774392"/>
          </a:xfrm>
          <a:prstGeom prst="rect">
            <a:avLst/>
          </a:prstGeom>
          <a:ln>
            <a:solidFill>
              <a:schemeClr val="tx1"/>
            </a:solidFill>
          </a:ln>
        </p:spPr>
      </p:pic>
      <p:sp>
        <p:nvSpPr>
          <p:cNvPr id="4" name="TextBox 3">
            <a:extLst>
              <a:ext uri="{FF2B5EF4-FFF2-40B4-BE49-F238E27FC236}">
                <a16:creationId xmlns:a16="http://schemas.microsoft.com/office/drawing/2014/main" id="{C16F7734-FC18-8ECF-1241-A26A39A32603}"/>
              </a:ext>
            </a:extLst>
          </p:cNvPr>
          <p:cNvSpPr txBox="1"/>
          <p:nvPr/>
        </p:nvSpPr>
        <p:spPr>
          <a:xfrm>
            <a:off x="956206" y="6083579"/>
            <a:ext cx="3281286" cy="600754"/>
          </a:xfrm>
          <a:prstGeom prst="rect">
            <a:avLst/>
          </a:prstGeom>
          <a:solidFill>
            <a:srgbClr val="000000">
              <a:alpha val="50000"/>
            </a:srgbClr>
          </a:solidFill>
          <a:ln>
            <a:noFill/>
          </a:ln>
        </p:spPr>
        <p:txBody>
          <a:bodyPr wrap="square" rtlCol="0" anchor="ctr">
            <a:noAutofit/>
          </a:bodyPr>
          <a:lstStyle/>
          <a:p>
            <a:pPr algn="ctr" defTabSz="603504"/>
            <a:r>
              <a:rPr lang="en-US" sz="1400" kern="1200" dirty="0">
                <a:solidFill>
                  <a:srgbClr val="FFFFFF"/>
                </a:solidFill>
                <a:latin typeface="+mn-lt"/>
                <a:ea typeface="+mn-ea"/>
                <a:cs typeface="+mn-cs"/>
              </a:rPr>
              <a:t>Spotted Knapweed (</a:t>
            </a:r>
            <a:r>
              <a:rPr lang="en-US" sz="1400" i="1" kern="1200" dirty="0">
                <a:solidFill>
                  <a:srgbClr val="FFFFFF"/>
                </a:solidFill>
                <a:latin typeface="+mn-lt"/>
                <a:ea typeface="+mn-ea"/>
                <a:cs typeface="+mn-cs"/>
              </a:rPr>
              <a:t>Centaurea </a:t>
            </a:r>
            <a:r>
              <a:rPr lang="en-US" sz="1400" i="1" kern="1200" dirty="0" err="1">
                <a:solidFill>
                  <a:srgbClr val="FFFFFF"/>
                </a:solidFill>
                <a:latin typeface="+mn-lt"/>
                <a:ea typeface="+mn-ea"/>
                <a:cs typeface="+mn-cs"/>
              </a:rPr>
              <a:t>stoebe</a:t>
            </a:r>
            <a:r>
              <a:rPr lang="en-US" sz="1400" kern="1200" dirty="0">
                <a:solidFill>
                  <a:srgbClr val="FFFFFF"/>
                </a:solidFill>
                <a:latin typeface="+mn-lt"/>
                <a:ea typeface="+mn-ea"/>
                <a:cs typeface="+mn-cs"/>
              </a:rPr>
              <a:t>)</a:t>
            </a:r>
          </a:p>
          <a:p>
            <a:pPr algn="ctr" defTabSz="603504"/>
            <a:r>
              <a:rPr lang="en-US" sz="800" kern="1200" dirty="0">
                <a:solidFill>
                  <a:srgbClr val="FFFFFF"/>
                </a:solidFill>
                <a:latin typeface="+mn-lt"/>
                <a:ea typeface="+mn-ea"/>
                <a:cs typeface="+mn-cs"/>
              </a:rPr>
              <a:t>Photo: John M. Randall, The Nature Conservancy, Bugwood.org</a:t>
            </a:r>
            <a:endParaRPr lang="en-US" sz="1100" dirty="0">
              <a:solidFill>
                <a:srgbClr val="FFFFFF"/>
              </a:solidFill>
            </a:endParaRPr>
          </a:p>
        </p:txBody>
      </p:sp>
      <p:sp>
        <p:nvSpPr>
          <p:cNvPr id="16" name="TextBox 15">
            <a:extLst>
              <a:ext uri="{FF2B5EF4-FFF2-40B4-BE49-F238E27FC236}">
                <a16:creationId xmlns:a16="http://schemas.microsoft.com/office/drawing/2014/main" id="{CADC385B-9B6F-920A-1274-C0DB2667E363}"/>
              </a:ext>
            </a:extLst>
          </p:cNvPr>
          <p:cNvSpPr txBox="1"/>
          <p:nvPr/>
        </p:nvSpPr>
        <p:spPr>
          <a:xfrm>
            <a:off x="7750253" y="3398818"/>
            <a:ext cx="3334761" cy="400296"/>
          </a:xfrm>
          <a:prstGeom prst="rect">
            <a:avLst/>
          </a:prstGeom>
          <a:solidFill>
            <a:srgbClr val="000000">
              <a:alpha val="50000"/>
            </a:srgbClr>
          </a:solidFill>
          <a:ln>
            <a:noFill/>
          </a:ln>
        </p:spPr>
        <p:txBody>
          <a:bodyPr wrap="square" rtlCol="0" anchor="ctr">
            <a:noAutofit/>
          </a:bodyPr>
          <a:lstStyle/>
          <a:p>
            <a:pPr algn="ctr" defTabSz="603504"/>
            <a:r>
              <a:rPr lang="en-US" sz="1400" kern="1200" dirty="0">
                <a:solidFill>
                  <a:srgbClr val="FFFFFF"/>
                </a:solidFill>
                <a:latin typeface="+mn-lt"/>
                <a:ea typeface="+mn-ea"/>
                <a:cs typeface="+mn-cs"/>
              </a:rPr>
              <a:t>Dalmatian Toadflax (</a:t>
            </a:r>
            <a:r>
              <a:rPr lang="en-US" sz="1400" i="1" kern="1200" dirty="0">
                <a:solidFill>
                  <a:srgbClr val="FFFFFF"/>
                </a:solidFill>
                <a:latin typeface="+mn-lt"/>
                <a:ea typeface="+mn-ea"/>
                <a:cs typeface="+mn-cs"/>
              </a:rPr>
              <a:t>Linaria </a:t>
            </a:r>
            <a:r>
              <a:rPr lang="en-US" sz="1400" i="1" kern="1200" dirty="0" err="1">
                <a:solidFill>
                  <a:srgbClr val="FFFFFF"/>
                </a:solidFill>
                <a:latin typeface="+mn-lt"/>
                <a:ea typeface="+mn-ea"/>
                <a:cs typeface="+mn-cs"/>
              </a:rPr>
              <a:t>dalmatica</a:t>
            </a:r>
            <a:r>
              <a:rPr lang="en-US" sz="1400" kern="1200" dirty="0">
                <a:solidFill>
                  <a:srgbClr val="FFFFFF"/>
                </a:solidFill>
                <a:latin typeface="+mn-lt"/>
                <a:ea typeface="+mn-ea"/>
                <a:cs typeface="+mn-cs"/>
              </a:rPr>
              <a:t>)</a:t>
            </a:r>
          </a:p>
          <a:p>
            <a:pPr algn="ctr" defTabSz="603504"/>
            <a:r>
              <a:rPr lang="en-US" sz="800" kern="1200" dirty="0">
                <a:solidFill>
                  <a:srgbClr val="FFFFFF"/>
                </a:solidFill>
                <a:latin typeface="+mn-lt"/>
                <a:ea typeface="+mn-ea"/>
                <a:cs typeface="+mn-cs"/>
              </a:rPr>
              <a:t>Photo: Steven </a:t>
            </a:r>
            <a:r>
              <a:rPr lang="en-US" sz="800" kern="1200" dirty="0" err="1">
                <a:solidFill>
                  <a:srgbClr val="FFFFFF"/>
                </a:solidFill>
                <a:latin typeface="+mn-lt"/>
                <a:ea typeface="+mn-ea"/>
                <a:cs typeface="+mn-cs"/>
              </a:rPr>
              <a:t>Thorsted</a:t>
            </a:r>
            <a:r>
              <a:rPr lang="en-US" sz="800" kern="1200" dirty="0">
                <a:solidFill>
                  <a:srgbClr val="FFFFFF"/>
                </a:solidFill>
                <a:latin typeface="+mn-lt"/>
                <a:ea typeface="+mn-ea"/>
                <a:cs typeface="+mn-cs"/>
              </a:rPr>
              <a:t>, Creative Commons</a:t>
            </a:r>
            <a:endParaRPr lang="en-US" sz="1100" dirty="0">
              <a:solidFill>
                <a:srgbClr val="FFFFFF"/>
              </a:solidFill>
            </a:endParaRPr>
          </a:p>
        </p:txBody>
      </p:sp>
      <p:sp>
        <p:nvSpPr>
          <p:cNvPr id="19" name="TextBox 18">
            <a:extLst>
              <a:ext uri="{FF2B5EF4-FFF2-40B4-BE49-F238E27FC236}">
                <a16:creationId xmlns:a16="http://schemas.microsoft.com/office/drawing/2014/main" id="{941352E7-FD5C-F3BC-AD81-078E05D68E96}"/>
              </a:ext>
            </a:extLst>
          </p:cNvPr>
          <p:cNvSpPr txBox="1"/>
          <p:nvPr/>
        </p:nvSpPr>
        <p:spPr>
          <a:xfrm>
            <a:off x="4314503" y="3387935"/>
            <a:ext cx="3334762" cy="437863"/>
          </a:xfrm>
          <a:prstGeom prst="rect">
            <a:avLst/>
          </a:prstGeom>
          <a:solidFill>
            <a:srgbClr val="000000">
              <a:alpha val="50000"/>
            </a:srgbClr>
          </a:solidFill>
          <a:ln>
            <a:noFill/>
          </a:ln>
        </p:spPr>
        <p:txBody>
          <a:bodyPr wrap="square" rtlCol="0" anchor="ctr">
            <a:noAutofit/>
          </a:bodyPr>
          <a:lstStyle/>
          <a:p>
            <a:pPr algn="ctr" defTabSz="603504"/>
            <a:r>
              <a:rPr lang="en-US" sz="1400" kern="1200" dirty="0">
                <a:solidFill>
                  <a:srgbClr val="FFFFFF"/>
                </a:solidFill>
                <a:latin typeface="+mn-lt"/>
                <a:ea typeface="+mn-ea"/>
                <a:cs typeface="+mn-cs"/>
              </a:rPr>
              <a:t>White Locoweed (</a:t>
            </a:r>
            <a:r>
              <a:rPr lang="en-US" sz="1400" i="1" kern="1200" dirty="0" err="1">
                <a:solidFill>
                  <a:srgbClr val="FFFFFF"/>
                </a:solidFill>
                <a:latin typeface="+mn-lt"/>
                <a:ea typeface="+mn-ea"/>
                <a:cs typeface="+mn-cs"/>
              </a:rPr>
              <a:t>Oxytropis</a:t>
            </a:r>
            <a:r>
              <a:rPr lang="en-US" sz="1400" i="1" kern="1200" dirty="0">
                <a:solidFill>
                  <a:srgbClr val="FFFFFF"/>
                </a:solidFill>
                <a:latin typeface="+mn-lt"/>
                <a:ea typeface="+mn-ea"/>
                <a:cs typeface="+mn-cs"/>
              </a:rPr>
              <a:t> sericea</a:t>
            </a:r>
            <a:r>
              <a:rPr lang="en-US" sz="1400" kern="1200" dirty="0">
                <a:solidFill>
                  <a:srgbClr val="FFFFFF"/>
                </a:solidFill>
                <a:latin typeface="+mn-lt"/>
                <a:ea typeface="+mn-ea"/>
                <a:cs typeface="+mn-cs"/>
              </a:rPr>
              <a:t>)</a:t>
            </a:r>
          </a:p>
          <a:p>
            <a:pPr algn="ctr" defTabSz="603504"/>
            <a:r>
              <a:rPr lang="en-US" sz="800" kern="1200" dirty="0">
                <a:solidFill>
                  <a:srgbClr val="FFFFFF"/>
                </a:solidFill>
                <a:latin typeface="+mn-lt"/>
                <a:ea typeface="+mn-ea"/>
                <a:cs typeface="+mn-cs"/>
              </a:rPr>
              <a:t>Photo: Mary Ellen (Mel) Harte, bugwood.org</a:t>
            </a:r>
            <a:endParaRPr lang="en-US" sz="1100" dirty="0">
              <a:solidFill>
                <a:srgbClr val="FFFFFF"/>
              </a:solidFill>
            </a:endParaRPr>
          </a:p>
        </p:txBody>
      </p:sp>
      <p:sp>
        <p:nvSpPr>
          <p:cNvPr id="22" name="TextBox 21">
            <a:extLst>
              <a:ext uri="{FF2B5EF4-FFF2-40B4-BE49-F238E27FC236}">
                <a16:creationId xmlns:a16="http://schemas.microsoft.com/office/drawing/2014/main" id="{15E77D15-CF91-F300-C0E1-0EEE13E41DCA}"/>
              </a:ext>
            </a:extLst>
          </p:cNvPr>
          <p:cNvSpPr txBox="1"/>
          <p:nvPr/>
        </p:nvSpPr>
        <p:spPr>
          <a:xfrm>
            <a:off x="4332479" y="4124360"/>
            <a:ext cx="3316786" cy="458526"/>
          </a:xfrm>
          <a:prstGeom prst="rect">
            <a:avLst/>
          </a:prstGeom>
          <a:solidFill>
            <a:srgbClr val="000000">
              <a:alpha val="50000"/>
            </a:srgbClr>
          </a:solidFill>
          <a:ln>
            <a:noFill/>
          </a:ln>
        </p:spPr>
        <p:txBody>
          <a:bodyPr wrap="square" rtlCol="0" anchor="ctr">
            <a:noAutofit/>
          </a:bodyPr>
          <a:lstStyle/>
          <a:p>
            <a:pPr algn="ctr" defTabSz="603504"/>
            <a:r>
              <a:rPr lang="en-US" sz="1400" kern="1200" dirty="0">
                <a:solidFill>
                  <a:srgbClr val="FFFFFF"/>
                </a:solidFill>
                <a:latin typeface="+mn-lt"/>
                <a:ea typeface="+mn-ea"/>
                <a:cs typeface="+mn-cs"/>
              </a:rPr>
              <a:t>Cheatgrass (</a:t>
            </a:r>
            <a:r>
              <a:rPr lang="en-US" sz="1400" i="1" kern="1200" dirty="0">
                <a:solidFill>
                  <a:srgbClr val="FFFFFF"/>
                </a:solidFill>
                <a:latin typeface="+mn-lt"/>
                <a:ea typeface="+mn-ea"/>
                <a:cs typeface="+mn-cs"/>
              </a:rPr>
              <a:t>Bromus tectorum</a:t>
            </a:r>
            <a:r>
              <a:rPr lang="en-US" sz="1400" kern="1200" dirty="0">
                <a:solidFill>
                  <a:srgbClr val="FFFFFF"/>
                </a:solidFill>
                <a:latin typeface="+mn-lt"/>
                <a:ea typeface="+mn-ea"/>
                <a:cs typeface="+mn-cs"/>
              </a:rPr>
              <a:t>)</a:t>
            </a:r>
          </a:p>
          <a:p>
            <a:pPr algn="ctr" defTabSz="603504"/>
            <a:r>
              <a:rPr lang="en-US" sz="800" kern="1200" dirty="0">
                <a:solidFill>
                  <a:srgbClr val="FFFFFF"/>
                </a:solidFill>
                <a:latin typeface="+mn-lt"/>
                <a:ea typeface="+mn-ea"/>
                <a:cs typeface="+mn-cs"/>
              </a:rPr>
              <a:t>Photo: Raechel Hunsaker, Brigham Young University</a:t>
            </a:r>
            <a:endParaRPr lang="en-US" sz="1100" dirty="0">
              <a:solidFill>
                <a:srgbClr val="FFFFFF"/>
              </a:solidFill>
            </a:endParaRPr>
          </a:p>
        </p:txBody>
      </p:sp>
      <p:sp>
        <p:nvSpPr>
          <p:cNvPr id="25" name="TextBox 24">
            <a:extLst>
              <a:ext uri="{FF2B5EF4-FFF2-40B4-BE49-F238E27FC236}">
                <a16:creationId xmlns:a16="http://schemas.microsoft.com/office/drawing/2014/main" id="{142D1FED-C6E7-6AB9-CD8D-3CF9800AB47E}"/>
              </a:ext>
            </a:extLst>
          </p:cNvPr>
          <p:cNvSpPr txBox="1"/>
          <p:nvPr/>
        </p:nvSpPr>
        <p:spPr>
          <a:xfrm>
            <a:off x="7768218" y="6168778"/>
            <a:ext cx="3316796" cy="427965"/>
          </a:xfrm>
          <a:prstGeom prst="rect">
            <a:avLst/>
          </a:prstGeom>
          <a:solidFill>
            <a:srgbClr val="000000">
              <a:alpha val="50000"/>
            </a:srgbClr>
          </a:solidFill>
          <a:ln>
            <a:noFill/>
          </a:ln>
        </p:spPr>
        <p:txBody>
          <a:bodyPr wrap="square" rtlCol="0" anchor="ctr">
            <a:noAutofit/>
          </a:bodyPr>
          <a:lstStyle/>
          <a:p>
            <a:pPr algn="ctr" defTabSz="603504"/>
            <a:r>
              <a:rPr lang="en-US" sz="1400" kern="1200" dirty="0">
                <a:solidFill>
                  <a:srgbClr val="FFFFFF"/>
                </a:solidFill>
                <a:latin typeface="+mn-lt"/>
                <a:ea typeface="+mn-ea"/>
                <a:cs typeface="+mn-cs"/>
              </a:rPr>
              <a:t>Leafy Spurge (</a:t>
            </a:r>
            <a:r>
              <a:rPr lang="en-US" sz="1400" i="1" kern="1200" dirty="0">
                <a:solidFill>
                  <a:srgbClr val="FFFFFF"/>
                </a:solidFill>
                <a:latin typeface="+mn-lt"/>
                <a:ea typeface="+mn-ea"/>
                <a:cs typeface="+mn-cs"/>
              </a:rPr>
              <a:t>Euphorbia </a:t>
            </a:r>
            <a:r>
              <a:rPr lang="en-US" sz="1400" i="1" kern="1200" dirty="0" err="1">
                <a:solidFill>
                  <a:srgbClr val="FFFFFF"/>
                </a:solidFill>
                <a:latin typeface="+mn-lt"/>
                <a:ea typeface="+mn-ea"/>
                <a:cs typeface="+mn-cs"/>
              </a:rPr>
              <a:t>esula</a:t>
            </a:r>
            <a:r>
              <a:rPr lang="en-US" sz="1400" kern="1200" dirty="0">
                <a:solidFill>
                  <a:srgbClr val="FFFFFF"/>
                </a:solidFill>
                <a:latin typeface="+mn-lt"/>
                <a:ea typeface="+mn-ea"/>
                <a:cs typeface="+mn-cs"/>
              </a:rPr>
              <a:t>)</a:t>
            </a:r>
          </a:p>
          <a:p>
            <a:pPr algn="ctr" defTabSz="603504"/>
            <a:r>
              <a:rPr lang="en-US" sz="800" kern="1200" dirty="0">
                <a:solidFill>
                  <a:srgbClr val="FFFFFF"/>
                </a:solidFill>
                <a:latin typeface="+mn-lt"/>
                <a:ea typeface="+mn-ea"/>
                <a:cs typeface="+mn-cs"/>
              </a:rPr>
              <a:t>Photo: Leslie J. </a:t>
            </a:r>
            <a:r>
              <a:rPr lang="en-US" sz="800" kern="1200" dirty="0" err="1">
                <a:solidFill>
                  <a:srgbClr val="FFFFFF"/>
                </a:solidFill>
                <a:latin typeface="+mn-lt"/>
                <a:ea typeface="+mn-ea"/>
                <a:cs typeface="+mn-cs"/>
              </a:rPr>
              <a:t>Mehrhoff</a:t>
            </a:r>
            <a:r>
              <a:rPr lang="en-US" sz="800" kern="1200" dirty="0">
                <a:solidFill>
                  <a:srgbClr val="FFFFFF"/>
                </a:solidFill>
                <a:latin typeface="+mn-lt"/>
                <a:ea typeface="+mn-ea"/>
                <a:cs typeface="+mn-cs"/>
              </a:rPr>
              <a:t>, University of Connecticut, bugwood.org</a:t>
            </a:r>
            <a:endParaRPr lang="en-US" sz="1100" dirty="0">
              <a:solidFill>
                <a:srgbClr val="FFFFFF"/>
              </a:solidFill>
            </a:endParaRPr>
          </a:p>
        </p:txBody>
      </p:sp>
      <p:sp>
        <p:nvSpPr>
          <p:cNvPr id="34" name="TextBox 33">
            <a:extLst>
              <a:ext uri="{FF2B5EF4-FFF2-40B4-BE49-F238E27FC236}">
                <a16:creationId xmlns:a16="http://schemas.microsoft.com/office/drawing/2014/main" id="{C945D8ED-0456-8707-146C-77F2F382787E}"/>
              </a:ext>
            </a:extLst>
          </p:cNvPr>
          <p:cNvSpPr txBox="1"/>
          <p:nvPr/>
        </p:nvSpPr>
        <p:spPr>
          <a:xfrm>
            <a:off x="0" y="79071"/>
            <a:ext cx="12192000" cy="1065836"/>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600" b="1" dirty="0">
                <a:latin typeface="+mj-lt"/>
                <a:ea typeface="+mj-ea"/>
                <a:cs typeface="+mj-cs"/>
              </a:rPr>
              <a:t>Weed Control</a:t>
            </a:r>
          </a:p>
        </p:txBody>
      </p:sp>
    </p:spTree>
    <p:extLst>
      <p:ext uri="{BB962C8B-B14F-4D97-AF65-F5344CB8AC3E}">
        <p14:creationId xmlns:p14="http://schemas.microsoft.com/office/powerpoint/2010/main" val="1108500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forest fire in the mountains&#10;&#10;Description automatically generated">
            <a:extLst>
              <a:ext uri="{FF2B5EF4-FFF2-40B4-BE49-F238E27FC236}">
                <a16:creationId xmlns:a16="http://schemas.microsoft.com/office/drawing/2014/main" id="{DDBA1761-D807-B44E-823A-F38B57E996B7}"/>
              </a:ext>
            </a:extLst>
          </p:cNvPr>
          <p:cNvPicPr>
            <a:picLocks noChangeAspect="1"/>
          </p:cNvPicPr>
          <p:nvPr/>
        </p:nvPicPr>
        <p:blipFill rotWithShape="1">
          <a:blip r:embed="rId3">
            <a:extLst>
              <a:ext uri="{28A0092B-C50C-407E-A947-70E740481C1C}">
                <a14:useLocalDpi xmlns:a14="http://schemas.microsoft.com/office/drawing/2010/main" val="0"/>
              </a:ext>
            </a:extLst>
          </a:blip>
          <a:srcRect r="14832" b="-1"/>
          <a:stretch/>
        </p:blipFill>
        <p:spPr>
          <a:xfrm>
            <a:off x="6096000" y="-21521"/>
            <a:ext cx="6630807" cy="5196903"/>
          </a:xfrm>
          <a:custGeom>
            <a:avLst/>
            <a:gdLst/>
            <a:ahLst/>
            <a:cxnLst/>
            <a:rect l="l" t="t" r="r" b="b"/>
            <a:pathLst>
              <a:path w="6096000" h="4777742">
                <a:moveTo>
                  <a:pt x="0" y="0"/>
                </a:moveTo>
                <a:lnTo>
                  <a:pt x="6096000" y="0"/>
                </a:lnTo>
                <a:lnTo>
                  <a:pt x="6096000" y="4777742"/>
                </a:lnTo>
                <a:lnTo>
                  <a:pt x="6067110" y="4773054"/>
                </a:lnTo>
                <a:cubicBezTo>
                  <a:pt x="6055069" y="4772257"/>
                  <a:pt x="6042963" y="4771677"/>
                  <a:pt x="6032848" y="4768862"/>
                </a:cubicBezTo>
                <a:cubicBezTo>
                  <a:pt x="6012619" y="4763231"/>
                  <a:pt x="5991471" y="4755713"/>
                  <a:pt x="5975856" y="4751678"/>
                </a:cubicBezTo>
                <a:cubicBezTo>
                  <a:pt x="5946385" y="4744300"/>
                  <a:pt x="5938143" y="4740617"/>
                  <a:pt x="5920410" y="4737737"/>
                </a:cubicBezTo>
                <a:cubicBezTo>
                  <a:pt x="5902677" y="4734858"/>
                  <a:pt x="5883840" y="4734501"/>
                  <a:pt x="5869459" y="4734403"/>
                </a:cubicBezTo>
                <a:cubicBezTo>
                  <a:pt x="5855079" y="4734305"/>
                  <a:pt x="5852140" y="4739700"/>
                  <a:pt x="5834127" y="4737148"/>
                </a:cubicBezTo>
                <a:cubicBezTo>
                  <a:pt x="5804874" y="4729435"/>
                  <a:pt x="5807796" y="4730400"/>
                  <a:pt x="5771966" y="4726150"/>
                </a:cubicBezTo>
                <a:lnTo>
                  <a:pt x="5680977" y="4726617"/>
                </a:lnTo>
                <a:lnTo>
                  <a:pt x="5650557" y="4723904"/>
                </a:lnTo>
                <a:cubicBezTo>
                  <a:pt x="5639802" y="4725929"/>
                  <a:pt x="5629047" y="4714121"/>
                  <a:pt x="5618294" y="4716145"/>
                </a:cubicBezTo>
                <a:lnTo>
                  <a:pt x="5567600" y="4712292"/>
                </a:lnTo>
                <a:cubicBezTo>
                  <a:pt x="5545229" y="4692374"/>
                  <a:pt x="5541151" y="4712551"/>
                  <a:pt x="5525295" y="4707303"/>
                </a:cubicBezTo>
                <a:cubicBezTo>
                  <a:pt x="5498062" y="4696523"/>
                  <a:pt x="5492452" y="4697563"/>
                  <a:pt x="5464966" y="4687718"/>
                </a:cubicBezTo>
                <a:cubicBezTo>
                  <a:pt x="5451160" y="4689453"/>
                  <a:pt x="5436112" y="4684365"/>
                  <a:pt x="5422637" y="4687843"/>
                </a:cubicBezTo>
                <a:lnTo>
                  <a:pt x="5385596" y="4686184"/>
                </a:lnTo>
                <a:lnTo>
                  <a:pt x="5347417" y="4690023"/>
                </a:lnTo>
                <a:lnTo>
                  <a:pt x="5307450" y="4701204"/>
                </a:lnTo>
                <a:cubicBezTo>
                  <a:pt x="5291923" y="4701949"/>
                  <a:pt x="5275426" y="4700974"/>
                  <a:pt x="5257509" y="4697243"/>
                </a:cubicBezTo>
                <a:cubicBezTo>
                  <a:pt x="5243483" y="4695263"/>
                  <a:pt x="5222121" y="4694006"/>
                  <a:pt x="5205681" y="4681108"/>
                </a:cubicBezTo>
                <a:cubicBezTo>
                  <a:pt x="5189241" y="4668210"/>
                  <a:pt x="5066582" y="4656956"/>
                  <a:pt x="5066665" y="4656732"/>
                </a:cubicBezTo>
                <a:cubicBezTo>
                  <a:pt x="5036013" y="4653433"/>
                  <a:pt x="5037516" y="4666066"/>
                  <a:pt x="5021767" y="4667463"/>
                </a:cubicBezTo>
                <a:cubicBezTo>
                  <a:pt x="5006018" y="4668859"/>
                  <a:pt x="4997883" y="4663456"/>
                  <a:pt x="4972175" y="4665113"/>
                </a:cubicBezTo>
                <a:cubicBezTo>
                  <a:pt x="4946467" y="4666771"/>
                  <a:pt x="4895264" y="4676890"/>
                  <a:pt x="4867522" y="4677409"/>
                </a:cubicBezTo>
                <a:cubicBezTo>
                  <a:pt x="4847198" y="4677652"/>
                  <a:pt x="4846533" y="4665718"/>
                  <a:pt x="4824459" y="4661311"/>
                </a:cubicBezTo>
                <a:cubicBezTo>
                  <a:pt x="4802946" y="4676275"/>
                  <a:pt x="4746723" y="4640980"/>
                  <a:pt x="4748119" y="4662282"/>
                </a:cubicBezTo>
                <a:cubicBezTo>
                  <a:pt x="4696376" y="4649495"/>
                  <a:pt x="4704934" y="4651568"/>
                  <a:pt x="4681435" y="4656529"/>
                </a:cubicBezTo>
                <a:lnTo>
                  <a:pt x="4655641" y="4662947"/>
                </a:lnTo>
                <a:lnTo>
                  <a:pt x="4568774" y="4659157"/>
                </a:lnTo>
                <a:lnTo>
                  <a:pt x="4561567" y="4664296"/>
                </a:lnTo>
                <a:lnTo>
                  <a:pt x="4544039" y="4665425"/>
                </a:lnTo>
                <a:lnTo>
                  <a:pt x="4537547" y="4666124"/>
                </a:lnTo>
                <a:lnTo>
                  <a:pt x="4533521" y="4663656"/>
                </a:lnTo>
                <a:cubicBezTo>
                  <a:pt x="4531131" y="4662547"/>
                  <a:pt x="4529356" y="4662473"/>
                  <a:pt x="4528079" y="4664277"/>
                </a:cubicBezTo>
                <a:cubicBezTo>
                  <a:pt x="4527877" y="4665254"/>
                  <a:pt x="4527677" y="4666231"/>
                  <a:pt x="4527476" y="4667208"/>
                </a:cubicBezTo>
                <a:lnTo>
                  <a:pt x="4493203" y="4670897"/>
                </a:lnTo>
                <a:lnTo>
                  <a:pt x="4246811" y="4676399"/>
                </a:lnTo>
                <a:cubicBezTo>
                  <a:pt x="4137387" y="4710859"/>
                  <a:pt x="4001444" y="4666072"/>
                  <a:pt x="3880688" y="4677902"/>
                </a:cubicBezTo>
                <a:cubicBezTo>
                  <a:pt x="3854349" y="4668373"/>
                  <a:pt x="3867024" y="4694267"/>
                  <a:pt x="3804472" y="4706612"/>
                </a:cubicBezTo>
                <a:cubicBezTo>
                  <a:pt x="3769790" y="4699764"/>
                  <a:pt x="3709689" y="4672031"/>
                  <a:pt x="3671141" y="4669214"/>
                </a:cubicBezTo>
                <a:cubicBezTo>
                  <a:pt x="3634430" y="4661806"/>
                  <a:pt x="3632993" y="4657630"/>
                  <a:pt x="3609792" y="4651280"/>
                </a:cubicBezTo>
                <a:cubicBezTo>
                  <a:pt x="3586591" y="4644931"/>
                  <a:pt x="3596838" y="4646444"/>
                  <a:pt x="3550675" y="4644949"/>
                </a:cubicBezTo>
                <a:cubicBezTo>
                  <a:pt x="3513195" y="4640338"/>
                  <a:pt x="3398385" y="4630109"/>
                  <a:pt x="3362699" y="4629669"/>
                </a:cubicBezTo>
                <a:cubicBezTo>
                  <a:pt x="3327014" y="4629229"/>
                  <a:pt x="3350265" y="4628980"/>
                  <a:pt x="3317820" y="4628473"/>
                </a:cubicBezTo>
                <a:cubicBezTo>
                  <a:pt x="3291761" y="4635373"/>
                  <a:pt x="3220279" y="4625153"/>
                  <a:pt x="3202541" y="4611353"/>
                </a:cubicBezTo>
                <a:cubicBezTo>
                  <a:pt x="3176498" y="4608414"/>
                  <a:pt x="3173034" y="4597692"/>
                  <a:pt x="3165095" y="4593183"/>
                </a:cubicBezTo>
                <a:cubicBezTo>
                  <a:pt x="3157156" y="4588674"/>
                  <a:pt x="3151440" y="4597640"/>
                  <a:pt x="3142614" y="4593521"/>
                </a:cubicBezTo>
                <a:cubicBezTo>
                  <a:pt x="3133788" y="4589402"/>
                  <a:pt x="3119786" y="4585666"/>
                  <a:pt x="3108607" y="4586122"/>
                </a:cubicBezTo>
                <a:cubicBezTo>
                  <a:pt x="3097429" y="4586579"/>
                  <a:pt x="3083057" y="4584832"/>
                  <a:pt x="3060172" y="4583967"/>
                </a:cubicBezTo>
                <a:cubicBezTo>
                  <a:pt x="3037288" y="4583102"/>
                  <a:pt x="3008898" y="4580847"/>
                  <a:pt x="2971297" y="4580934"/>
                </a:cubicBezTo>
                <a:cubicBezTo>
                  <a:pt x="2936460" y="4577753"/>
                  <a:pt x="2952539" y="4581456"/>
                  <a:pt x="2872577" y="4576652"/>
                </a:cubicBezTo>
                <a:cubicBezTo>
                  <a:pt x="2845447" y="4572221"/>
                  <a:pt x="2833971" y="4557733"/>
                  <a:pt x="2814205" y="4559580"/>
                </a:cubicBezTo>
                <a:cubicBezTo>
                  <a:pt x="2790909" y="4543112"/>
                  <a:pt x="2768526" y="4546849"/>
                  <a:pt x="2754311" y="4545459"/>
                </a:cubicBezTo>
                <a:cubicBezTo>
                  <a:pt x="2740096" y="4544070"/>
                  <a:pt x="2737019" y="4543662"/>
                  <a:pt x="2723224" y="4546010"/>
                </a:cubicBezTo>
                <a:cubicBezTo>
                  <a:pt x="2709430" y="4548359"/>
                  <a:pt x="2687410" y="4554101"/>
                  <a:pt x="2672793" y="4554314"/>
                </a:cubicBezTo>
                <a:cubicBezTo>
                  <a:pt x="2658176" y="4554527"/>
                  <a:pt x="2649574" y="4546685"/>
                  <a:pt x="2635521" y="4547286"/>
                </a:cubicBezTo>
                <a:cubicBezTo>
                  <a:pt x="2621467" y="4547887"/>
                  <a:pt x="2621767" y="4560245"/>
                  <a:pt x="2588471" y="4557919"/>
                </a:cubicBezTo>
                <a:lnTo>
                  <a:pt x="2439275" y="4540387"/>
                </a:lnTo>
                <a:cubicBezTo>
                  <a:pt x="2417784" y="4540194"/>
                  <a:pt x="2396292" y="4546221"/>
                  <a:pt x="2374801" y="4546028"/>
                </a:cubicBezTo>
                <a:cubicBezTo>
                  <a:pt x="2331700" y="4546603"/>
                  <a:pt x="2372806" y="4559122"/>
                  <a:pt x="2318618" y="4550990"/>
                </a:cubicBezTo>
                <a:cubicBezTo>
                  <a:pt x="2264430" y="4533528"/>
                  <a:pt x="2150787" y="4518120"/>
                  <a:pt x="2084135" y="4520400"/>
                </a:cubicBezTo>
                <a:lnTo>
                  <a:pt x="2010848" y="4500404"/>
                </a:lnTo>
                <a:lnTo>
                  <a:pt x="1962215" y="4501400"/>
                </a:lnTo>
                <a:lnTo>
                  <a:pt x="1926990" y="4495570"/>
                </a:lnTo>
                <a:cubicBezTo>
                  <a:pt x="1909127" y="4479452"/>
                  <a:pt x="1902510" y="4484082"/>
                  <a:pt x="1884649" y="4474880"/>
                </a:cubicBezTo>
                <a:cubicBezTo>
                  <a:pt x="1864462" y="4463930"/>
                  <a:pt x="1869383" y="4485922"/>
                  <a:pt x="1816219" y="4470938"/>
                </a:cubicBezTo>
                <a:cubicBezTo>
                  <a:pt x="1786214" y="4478916"/>
                  <a:pt x="1794086" y="4458547"/>
                  <a:pt x="1768335" y="4471096"/>
                </a:cubicBezTo>
                <a:cubicBezTo>
                  <a:pt x="1756010" y="4466078"/>
                  <a:pt x="1737157" y="4463295"/>
                  <a:pt x="1725889" y="4456707"/>
                </a:cubicBezTo>
                <a:lnTo>
                  <a:pt x="1704987" y="4453275"/>
                </a:lnTo>
                <a:lnTo>
                  <a:pt x="1678857" y="4447221"/>
                </a:lnTo>
                <a:lnTo>
                  <a:pt x="1674568" y="4435925"/>
                </a:lnTo>
                <a:lnTo>
                  <a:pt x="1634075" y="4429269"/>
                </a:lnTo>
                <a:cubicBezTo>
                  <a:pt x="1619699" y="4424763"/>
                  <a:pt x="1607040" y="4412316"/>
                  <a:pt x="1588492" y="4411465"/>
                </a:cubicBezTo>
                <a:cubicBezTo>
                  <a:pt x="1548666" y="4404488"/>
                  <a:pt x="1441540" y="4396830"/>
                  <a:pt x="1402240" y="4391911"/>
                </a:cubicBezTo>
                <a:cubicBezTo>
                  <a:pt x="1362940" y="4386992"/>
                  <a:pt x="1383536" y="4385271"/>
                  <a:pt x="1352691" y="4381952"/>
                </a:cubicBezTo>
                <a:cubicBezTo>
                  <a:pt x="1322602" y="4385447"/>
                  <a:pt x="1230331" y="4373936"/>
                  <a:pt x="1213419" y="4358161"/>
                </a:cubicBezTo>
                <a:cubicBezTo>
                  <a:pt x="1194291" y="4352958"/>
                  <a:pt x="1171642" y="4355246"/>
                  <a:pt x="1163347" y="4339486"/>
                </a:cubicBezTo>
                <a:cubicBezTo>
                  <a:pt x="1149374" y="4320060"/>
                  <a:pt x="1081104" y="4339702"/>
                  <a:pt x="1091517" y="4319884"/>
                </a:cubicBezTo>
                <a:cubicBezTo>
                  <a:pt x="1067291" y="4326517"/>
                  <a:pt x="1046078" y="4319455"/>
                  <a:pt x="1025956" y="4309010"/>
                </a:cubicBezTo>
                <a:lnTo>
                  <a:pt x="1004286" y="4296626"/>
                </a:lnTo>
                <a:lnTo>
                  <a:pt x="983819" y="4298478"/>
                </a:lnTo>
                <a:cubicBezTo>
                  <a:pt x="974051" y="4282658"/>
                  <a:pt x="953984" y="4293628"/>
                  <a:pt x="939204" y="4282411"/>
                </a:cubicBezTo>
                <a:lnTo>
                  <a:pt x="915836" y="4272323"/>
                </a:lnTo>
                <a:lnTo>
                  <a:pt x="899731" y="4266965"/>
                </a:lnTo>
                <a:lnTo>
                  <a:pt x="893886" y="4264715"/>
                </a:lnTo>
                <a:lnTo>
                  <a:pt x="889021" y="4266066"/>
                </a:lnTo>
                <a:cubicBezTo>
                  <a:pt x="886286" y="4266531"/>
                  <a:pt x="884573" y="4266166"/>
                  <a:pt x="884135" y="4264147"/>
                </a:cubicBezTo>
                <a:lnTo>
                  <a:pt x="884818" y="4261224"/>
                </a:lnTo>
                <a:lnTo>
                  <a:pt x="820228" y="4266638"/>
                </a:lnTo>
                <a:lnTo>
                  <a:pt x="788402" y="4263209"/>
                </a:lnTo>
                <a:cubicBezTo>
                  <a:pt x="756573" y="4279518"/>
                  <a:pt x="718864" y="4245871"/>
                  <a:pt x="687574" y="4276905"/>
                </a:cubicBezTo>
                <a:lnTo>
                  <a:pt x="556383" y="4277125"/>
                </a:lnTo>
                <a:lnTo>
                  <a:pt x="497122" y="4273689"/>
                </a:lnTo>
                <a:cubicBezTo>
                  <a:pt x="484020" y="4279519"/>
                  <a:pt x="445941" y="4269992"/>
                  <a:pt x="454008" y="4273811"/>
                </a:cubicBezTo>
                <a:lnTo>
                  <a:pt x="394229" y="4278215"/>
                </a:lnTo>
                <a:lnTo>
                  <a:pt x="386356" y="4282251"/>
                </a:lnTo>
                <a:lnTo>
                  <a:pt x="383576" y="4284364"/>
                </a:lnTo>
                <a:lnTo>
                  <a:pt x="370039" y="4285533"/>
                </a:lnTo>
                <a:cubicBezTo>
                  <a:pt x="361618" y="4289428"/>
                  <a:pt x="359083" y="4297501"/>
                  <a:pt x="350141" y="4300911"/>
                </a:cubicBezTo>
                <a:cubicBezTo>
                  <a:pt x="345670" y="4302616"/>
                  <a:pt x="339596" y="4303155"/>
                  <a:pt x="330385" y="4301424"/>
                </a:cubicBezTo>
                <a:cubicBezTo>
                  <a:pt x="329804" y="4289693"/>
                  <a:pt x="314374" y="4293109"/>
                  <a:pt x="297835" y="4297065"/>
                </a:cubicBezTo>
                <a:lnTo>
                  <a:pt x="282816" y="4299894"/>
                </a:lnTo>
                <a:lnTo>
                  <a:pt x="281368" y="4300653"/>
                </a:lnTo>
                <a:lnTo>
                  <a:pt x="280684" y="4300295"/>
                </a:lnTo>
                <a:lnTo>
                  <a:pt x="273908" y="4301571"/>
                </a:lnTo>
                <a:cubicBezTo>
                  <a:pt x="266799" y="4301990"/>
                  <a:pt x="261129" y="4300718"/>
                  <a:pt x="258614" y="4295926"/>
                </a:cubicBezTo>
                <a:cubicBezTo>
                  <a:pt x="242516" y="4327823"/>
                  <a:pt x="214979" y="4309338"/>
                  <a:pt x="182068" y="4323284"/>
                </a:cubicBezTo>
                <a:cubicBezTo>
                  <a:pt x="157942" y="4332898"/>
                  <a:pt x="153812" y="4326151"/>
                  <a:pt x="128666" y="4331122"/>
                </a:cubicBezTo>
                <a:cubicBezTo>
                  <a:pt x="77925" y="4373333"/>
                  <a:pt x="87445" y="4341355"/>
                  <a:pt x="21563" y="4371972"/>
                </a:cubicBezTo>
                <a:lnTo>
                  <a:pt x="0" y="4383632"/>
                </a:lnTo>
                <a:close/>
              </a:path>
            </a:pathLst>
          </a:custGeom>
        </p:spPr>
      </p:pic>
      <p:pic>
        <p:nvPicPr>
          <p:cNvPr id="3" name="Picture 2" descr="A group of sheep grazing on a hill&#10;&#10;Description automatically generated">
            <a:extLst>
              <a:ext uri="{FF2B5EF4-FFF2-40B4-BE49-F238E27FC236}">
                <a16:creationId xmlns:a16="http://schemas.microsoft.com/office/drawing/2014/main" id="{1F0DB4FB-7D57-9068-DF32-EB7D3F6441B9}"/>
              </a:ext>
            </a:extLst>
          </p:cNvPr>
          <p:cNvPicPr>
            <a:picLocks noChangeAspect="1"/>
          </p:cNvPicPr>
          <p:nvPr/>
        </p:nvPicPr>
        <p:blipFill rotWithShape="1">
          <a:blip r:embed="rId4">
            <a:extLst>
              <a:ext uri="{28A0092B-C50C-407E-A947-70E740481C1C}">
                <a14:useLocalDpi xmlns:a14="http://schemas.microsoft.com/office/drawing/2010/main" val="0"/>
              </a:ext>
            </a:extLst>
          </a:blip>
          <a:srcRect l="18479" r="6936" b="1"/>
          <a:stretch/>
        </p:blipFill>
        <p:spPr>
          <a:xfrm>
            <a:off x="-3585" y="-642260"/>
            <a:ext cx="5931049" cy="5307931"/>
          </a:xfrm>
          <a:custGeom>
            <a:avLst/>
            <a:gdLst/>
            <a:ahLst/>
            <a:cxnLst/>
            <a:rect l="l" t="t" r="r" b="b"/>
            <a:pathLst>
              <a:path w="6096000" h="5455552">
                <a:moveTo>
                  <a:pt x="0" y="0"/>
                </a:moveTo>
                <a:lnTo>
                  <a:pt x="8632" y="2126"/>
                </a:lnTo>
                <a:cubicBezTo>
                  <a:pt x="71597" y="8644"/>
                  <a:pt x="52747" y="11892"/>
                  <a:pt x="102111" y="11566"/>
                </a:cubicBezTo>
                <a:cubicBezTo>
                  <a:pt x="107032" y="11203"/>
                  <a:pt x="116450" y="20386"/>
                  <a:pt x="135511" y="18109"/>
                </a:cubicBezTo>
                <a:cubicBezTo>
                  <a:pt x="165681" y="22040"/>
                  <a:pt x="149025" y="33094"/>
                  <a:pt x="187668" y="36734"/>
                </a:cubicBezTo>
                <a:cubicBezTo>
                  <a:pt x="184095" y="40156"/>
                  <a:pt x="221954" y="38461"/>
                  <a:pt x="225602" y="50611"/>
                </a:cubicBezTo>
                <a:cubicBezTo>
                  <a:pt x="242020" y="54481"/>
                  <a:pt x="267241" y="57744"/>
                  <a:pt x="286175" y="59952"/>
                </a:cubicBezTo>
                <a:cubicBezTo>
                  <a:pt x="314543" y="65902"/>
                  <a:pt x="328665" y="72319"/>
                  <a:pt x="332857" y="76558"/>
                </a:cubicBezTo>
                <a:cubicBezTo>
                  <a:pt x="361257" y="83289"/>
                  <a:pt x="358186" y="84500"/>
                  <a:pt x="395478" y="98782"/>
                </a:cubicBezTo>
                <a:cubicBezTo>
                  <a:pt x="417363" y="93652"/>
                  <a:pt x="436168" y="104748"/>
                  <a:pt x="445328" y="114882"/>
                </a:cubicBezTo>
                <a:cubicBezTo>
                  <a:pt x="470101" y="124482"/>
                  <a:pt x="523910" y="147405"/>
                  <a:pt x="559300" y="150440"/>
                </a:cubicBezTo>
                <a:cubicBezTo>
                  <a:pt x="613422" y="149710"/>
                  <a:pt x="598278" y="160982"/>
                  <a:pt x="622357" y="169552"/>
                </a:cubicBezTo>
                <a:cubicBezTo>
                  <a:pt x="641101" y="180205"/>
                  <a:pt x="638493" y="171007"/>
                  <a:pt x="658054" y="184474"/>
                </a:cubicBezTo>
                <a:lnTo>
                  <a:pt x="694284" y="200095"/>
                </a:lnTo>
                <a:lnTo>
                  <a:pt x="737979" y="224556"/>
                </a:lnTo>
                <a:lnTo>
                  <a:pt x="747981" y="231280"/>
                </a:lnTo>
                <a:cubicBezTo>
                  <a:pt x="753111" y="231304"/>
                  <a:pt x="756366" y="231723"/>
                  <a:pt x="758445" y="232460"/>
                </a:cubicBezTo>
                <a:cubicBezTo>
                  <a:pt x="758496" y="232559"/>
                  <a:pt x="758549" y="232658"/>
                  <a:pt x="758600" y="232757"/>
                </a:cubicBezTo>
                <a:lnTo>
                  <a:pt x="773364" y="235718"/>
                </a:lnTo>
                <a:cubicBezTo>
                  <a:pt x="790479" y="236082"/>
                  <a:pt x="824818" y="262048"/>
                  <a:pt x="841072" y="261356"/>
                </a:cubicBezTo>
                <a:cubicBezTo>
                  <a:pt x="848247" y="277811"/>
                  <a:pt x="845053" y="250444"/>
                  <a:pt x="872404" y="265382"/>
                </a:cubicBezTo>
                <a:cubicBezTo>
                  <a:pt x="884596" y="267374"/>
                  <a:pt x="889722" y="269394"/>
                  <a:pt x="899938" y="270925"/>
                </a:cubicBezTo>
                <a:cubicBezTo>
                  <a:pt x="900079" y="271345"/>
                  <a:pt x="933560" y="274145"/>
                  <a:pt x="933701" y="274565"/>
                </a:cubicBezTo>
                <a:lnTo>
                  <a:pt x="958104" y="278658"/>
                </a:lnTo>
                <a:lnTo>
                  <a:pt x="963678" y="280729"/>
                </a:lnTo>
                <a:lnTo>
                  <a:pt x="996167" y="277529"/>
                </a:lnTo>
                <a:lnTo>
                  <a:pt x="1012387" y="277350"/>
                </a:lnTo>
                <a:lnTo>
                  <a:pt x="1018139" y="274257"/>
                </a:lnTo>
                <a:cubicBezTo>
                  <a:pt x="1023705" y="272608"/>
                  <a:pt x="1030840" y="272419"/>
                  <a:pt x="1041488" y="275538"/>
                </a:cubicBezTo>
                <a:lnTo>
                  <a:pt x="1043729" y="276831"/>
                </a:lnTo>
                <a:lnTo>
                  <a:pt x="1076532" y="271239"/>
                </a:lnTo>
                <a:cubicBezTo>
                  <a:pt x="1083544" y="269462"/>
                  <a:pt x="1111552" y="278849"/>
                  <a:pt x="1117458" y="275294"/>
                </a:cubicBezTo>
                <a:cubicBezTo>
                  <a:pt x="1173364" y="280135"/>
                  <a:pt x="1207569" y="263603"/>
                  <a:pt x="1275827" y="275029"/>
                </a:cubicBezTo>
                <a:cubicBezTo>
                  <a:pt x="1321519" y="279616"/>
                  <a:pt x="1347196" y="279519"/>
                  <a:pt x="1376683" y="283128"/>
                </a:cubicBezTo>
                <a:cubicBezTo>
                  <a:pt x="1406170" y="286737"/>
                  <a:pt x="1433752" y="293140"/>
                  <a:pt x="1452749" y="296685"/>
                </a:cubicBezTo>
                <a:cubicBezTo>
                  <a:pt x="1471746" y="300230"/>
                  <a:pt x="1466619" y="301895"/>
                  <a:pt x="1490664" y="304401"/>
                </a:cubicBezTo>
                <a:cubicBezTo>
                  <a:pt x="1514709" y="306907"/>
                  <a:pt x="1573675" y="305000"/>
                  <a:pt x="1597021" y="311721"/>
                </a:cubicBezTo>
                <a:cubicBezTo>
                  <a:pt x="1622238" y="311037"/>
                  <a:pt x="1625537" y="322069"/>
                  <a:pt x="1639314" y="320753"/>
                </a:cubicBezTo>
                <a:cubicBezTo>
                  <a:pt x="1710549" y="337224"/>
                  <a:pt x="1769892" y="334296"/>
                  <a:pt x="1856583" y="331628"/>
                </a:cubicBezTo>
                <a:cubicBezTo>
                  <a:pt x="1913730" y="336509"/>
                  <a:pt x="1912698" y="339285"/>
                  <a:pt x="1937745" y="342098"/>
                </a:cubicBezTo>
                <a:cubicBezTo>
                  <a:pt x="1945390" y="344925"/>
                  <a:pt x="1949181" y="335092"/>
                  <a:pt x="1956068" y="338984"/>
                </a:cubicBezTo>
                <a:lnTo>
                  <a:pt x="1991434" y="344183"/>
                </a:lnTo>
                <a:lnTo>
                  <a:pt x="2017399" y="354323"/>
                </a:lnTo>
                <a:lnTo>
                  <a:pt x="2041804" y="360756"/>
                </a:lnTo>
                <a:lnTo>
                  <a:pt x="2071138" y="363487"/>
                </a:lnTo>
                <a:cubicBezTo>
                  <a:pt x="2080124" y="365903"/>
                  <a:pt x="2080713" y="373697"/>
                  <a:pt x="2092557" y="373570"/>
                </a:cubicBezTo>
                <a:cubicBezTo>
                  <a:pt x="2128517" y="378742"/>
                  <a:pt x="2193287" y="383225"/>
                  <a:pt x="2242182" y="388922"/>
                </a:cubicBezTo>
                <a:cubicBezTo>
                  <a:pt x="2266404" y="385527"/>
                  <a:pt x="2301142" y="392029"/>
                  <a:pt x="2311187" y="401718"/>
                </a:cubicBezTo>
                <a:cubicBezTo>
                  <a:pt x="2323182" y="404413"/>
                  <a:pt x="2352098" y="404462"/>
                  <a:pt x="2363765" y="402554"/>
                </a:cubicBezTo>
                <a:cubicBezTo>
                  <a:pt x="2374121" y="402833"/>
                  <a:pt x="2375999" y="406521"/>
                  <a:pt x="2389759" y="407955"/>
                </a:cubicBezTo>
                <a:cubicBezTo>
                  <a:pt x="2404778" y="411334"/>
                  <a:pt x="2437354" y="427346"/>
                  <a:pt x="2451497" y="432353"/>
                </a:cubicBezTo>
                <a:cubicBezTo>
                  <a:pt x="2465640" y="437360"/>
                  <a:pt x="2451256" y="432175"/>
                  <a:pt x="2474615" y="437995"/>
                </a:cubicBezTo>
                <a:cubicBezTo>
                  <a:pt x="2482949" y="439979"/>
                  <a:pt x="2481204" y="447714"/>
                  <a:pt x="2499122" y="451403"/>
                </a:cubicBezTo>
                <a:cubicBezTo>
                  <a:pt x="2517041" y="455093"/>
                  <a:pt x="2557176" y="459358"/>
                  <a:pt x="2582126" y="460132"/>
                </a:cubicBezTo>
                <a:cubicBezTo>
                  <a:pt x="2610000" y="447613"/>
                  <a:pt x="2600233" y="464657"/>
                  <a:pt x="2651203" y="448902"/>
                </a:cubicBezTo>
                <a:cubicBezTo>
                  <a:pt x="2652514" y="450917"/>
                  <a:pt x="2673343" y="450050"/>
                  <a:pt x="2694692" y="451398"/>
                </a:cubicBezTo>
                <a:cubicBezTo>
                  <a:pt x="2716041" y="452746"/>
                  <a:pt x="2761501" y="464041"/>
                  <a:pt x="2779298" y="456988"/>
                </a:cubicBezTo>
                <a:lnTo>
                  <a:pt x="2936306" y="456249"/>
                </a:lnTo>
                <a:lnTo>
                  <a:pt x="3026435" y="468085"/>
                </a:lnTo>
                <a:cubicBezTo>
                  <a:pt x="3057775" y="469980"/>
                  <a:pt x="3063039" y="478620"/>
                  <a:pt x="3083171" y="475230"/>
                </a:cubicBezTo>
                <a:cubicBezTo>
                  <a:pt x="3117108" y="477415"/>
                  <a:pt x="3095622" y="493457"/>
                  <a:pt x="3134778" y="480540"/>
                </a:cubicBezTo>
                <a:cubicBezTo>
                  <a:pt x="3124076" y="494276"/>
                  <a:pt x="3153178" y="476814"/>
                  <a:pt x="3173314" y="487873"/>
                </a:cubicBezTo>
                <a:cubicBezTo>
                  <a:pt x="3201556" y="479719"/>
                  <a:pt x="3230591" y="489990"/>
                  <a:pt x="3247734" y="491186"/>
                </a:cubicBezTo>
                <a:cubicBezTo>
                  <a:pt x="3264877" y="492382"/>
                  <a:pt x="3251612" y="496143"/>
                  <a:pt x="3276172" y="495050"/>
                </a:cubicBezTo>
                <a:lnTo>
                  <a:pt x="3310856" y="500586"/>
                </a:lnTo>
                <a:cubicBezTo>
                  <a:pt x="3309045" y="496015"/>
                  <a:pt x="3314063" y="497362"/>
                  <a:pt x="3327824" y="498077"/>
                </a:cubicBezTo>
                <a:lnTo>
                  <a:pt x="3364782" y="494003"/>
                </a:lnTo>
                <a:lnTo>
                  <a:pt x="3390144" y="498112"/>
                </a:lnTo>
                <a:cubicBezTo>
                  <a:pt x="3393544" y="497973"/>
                  <a:pt x="3417720" y="493499"/>
                  <a:pt x="3417235" y="489988"/>
                </a:cubicBezTo>
                <a:cubicBezTo>
                  <a:pt x="3443685" y="504716"/>
                  <a:pt x="3446332" y="495464"/>
                  <a:pt x="3473455" y="491710"/>
                </a:cubicBezTo>
                <a:cubicBezTo>
                  <a:pt x="3496710" y="493093"/>
                  <a:pt x="3476665" y="493558"/>
                  <a:pt x="3532861" y="495298"/>
                </a:cubicBezTo>
                <a:cubicBezTo>
                  <a:pt x="3554737" y="511467"/>
                  <a:pt x="3539011" y="483579"/>
                  <a:pt x="3581951" y="506221"/>
                </a:cubicBezTo>
                <a:cubicBezTo>
                  <a:pt x="3584053" y="504456"/>
                  <a:pt x="3610563" y="506075"/>
                  <a:pt x="3624438" y="507850"/>
                </a:cubicBezTo>
                <a:cubicBezTo>
                  <a:pt x="3638313" y="509625"/>
                  <a:pt x="3650849" y="507462"/>
                  <a:pt x="3665204" y="516874"/>
                </a:cubicBezTo>
                <a:cubicBezTo>
                  <a:pt x="3675692" y="519769"/>
                  <a:pt x="3656949" y="515532"/>
                  <a:pt x="3689747" y="520459"/>
                </a:cubicBezTo>
                <a:cubicBezTo>
                  <a:pt x="3722545" y="525386"/>
                  <a:pt x="3829449" y="542068"/>
                  <a:pt x="3861993" y="546434"/>
                </a:cubicBezTo>
                <a:cubicBezTo>
                  <a:pt x="3894537" y="550800"/>
                  <a:pt x="3871648" y="553364"/>
                  <a:pt x="3885009" y="553797"/>
                </a:cubicBezTo>
                <a:cubicBezTo>
                  <a:pt x="3898370" y="554230"/>
                  <a:pt x="3927139" y="547164"/>
                  <a:pt x="3942159" y="549034"/>
                </a:cubicBezTo>
                <a:cubicBezTo>
                  <a:pt x="3961015" y="550940"/>
                  <a:pt x="3963811" y="558241"/>
                  <a:pt x="3975129" y="557872"/>
                </a:cubicBezTo>
                <a:cubicBezTo>
                  <a:pt x="3985593" y="547655"/>
                  <a:pt x="3996704" y="547768"/>
                  <a:pt x="4014830" y="553964"/>
                </a:cubicBezTo>
                <a:cubicBezTo>
                  <a:pt x="4048643" y="556748"/>
                  <a:pt x="4048670" y="546238"/>
                  <a:pt x="4081323" y="547753"/>
                </a:cubicBezTo>
                <a:cubicBezTo>
                  <a:pt x="4095652" y="547174"/>
                  <a:pt x="4103318" y="550468"/>
                  <a:pt x="4127224" y="547194"/>
                </a:cubicBezTo>
                <a:cubicBezTo>
                  <a:pt x="4144245" y="547892"/>
                  <a:pt x="4178444" y="549648"/>
                  <a:pt x="4201489" y="539366"/>
                </a:cubicBezTo>
                <a:cubicBezTo>
                  <a:pt x="4226484" y="538057"/>
                  <a:pt x="4208332" y="537593"/>
                  <a:pt x="4235612" y="540183"/>
                </a:cubicBezTo>
                <a:cubicBezTo>
                  <a:pt x="4268938" y="540701"/>
                  <a:pt x="4282810" y="534470"/>
                  <a:pt x="4302068" y="535952"/>
                </a:cubicBezTo>
                <a:cubicBezTo>
                  <a:pt x="4314608" y="531697"/>
                  <a:pt x="4300406" y="536768"/>
                  <a:pt x="4348604" y="531427"/>
                </a:cubicBezTo>
                <a:cubicBezTo>
                  <a:pt x="4367706" y="540886"/>
                  <a:pt x="4384046" y="527950"/>
                  <a:pt x="4400391" y="529988"/>
                </a:cubicBezTo>
                <a:cubicBezTo>
                  <a:pt x="4426313" y="528954"/>
                  <a:pt x="4490025" y="529067"/>
                  <a:pt x="4513659" y="527603"/>
                </a:cubicBezTo>
                <a:cubicBezTo>
                  <a:pt x="4537293" y="526139"/>
                  <a:pt x="4512137" y="523958"/>
                  <a:pt x="4542198" y="521206"/>
                </a:cubicBezTo>
                <a:cubicBezTo>
                  <a:pt x="4597566" y="533455"/>
                  <a:pt x="4628464" y="511410"/>
                  <a:pt x="4684502" y="508712"/>
                </a:cubicBezTo>
                <a:cubicBezTo>
                  <a:pt x="4718519" y="491640"/>
                  <a:pt x="4742626" y="509374"/>
                  <a:pt x="4779821" y="496309"/>
                </a:cubicBezTo>
                <a:cubicBezTo>
                  <a:pt x="4804992" y="492314"/>
                  <a:pt x="4808648" y="496131"/>
                  <a:pt x="4822825" y="494266"/>
                </a:cubicBezTo>
                <a:cubicBezTo>
                  <a:pt x="4837002" y="492401"/>
                  <a:pt x="4852992" y="487905"/>
                  <a:pt x="4864884" y="485118"/>
                </a:cubicBezTo>
                <a:cubicBezTo>
                  <a:pt x="4871249" y="488756"/>
                  <a:pt x="4920720" y="482346"/>
                  <a:pt x="4919578" y="477542"/>
                </a:cubicBezTo>
                <a:cubicBezTo>
                  <a:pt x="4926928" y="479188"/>
                  <a:pt x="4947247" y="485560"/>
                  <a:pt x="4949541" y="477954"/>
                </a:cubicBezTo>
                <a:cubicBezTo>
                  <a:pt x="4987069" y="477873"/>
                  <a:pt x="5008152" y="476806"/>
                  <a:pt x="5040980" y="486944"/>
                </a:cubicBezTo>
                <a:cubicBezTo>
                  <a:pt x="5064311" y="490721"/>
                  <a:pt x="5048016" y="488694"/>
                  <a:pt x="5062537" y="491091"/>
                </a:cubicBezTo>
                <a:cubicBezTo>
                  <a:pt x="5077058" y="493488"/>
                  <a:pt x="5101248" y="489194"/>
                  <a:pt x="5124930" y="488624"/>
                </a:cubicBezTo>
                <a:cubicBezTo>
                  <a:pt x="5148941" y="488756"/>
                  <a:pt x="5176916" y="492838"/>
                  <a:pt x="5194697" y="494266"/>
                </a:cubicBezTo>
                <a:cubicBezTo>
                  <a:pt x="5212478" y="495694"/>
                  <a:pt x="5216720" y="495351"/>
                  <a:pt x="5231615" y="497193"/>
                </a:cubicBezTo>
                <a:cubicBezTo>
                  <a:pt x="5256471" y="493743"/>
                  <a:pt x="5277358" y="495561"/>
                  <a:pt x="5295973" y="502936"/>
                </a:cubicBezTo>
                <a:cubicBezTo>
                  <a:pt x="5310458" y="504829"/>
                  <a:pt x="5303034" y="509138"/>
                  <a:pt x="5313760" y="510935"/>
                </a:cubicBezTo>
                <a:cubicBezTo>
                  <a:pt x="5324486" y="512732"/>
                  <a:pt x="5331325" y="504608"/>
                  <a:pt x="5360330" y="506574"/>
                </a:cubicBezTo>
                <a:cubicBezTo>
                  <a:pt x="5370649" y="506971"/>
                  <a:pt x="5370304" y="514592"/>
                  <a:pt x="5392341" y="515697"/>
                </a:cubicBezTo>
                <a:cubicBezTo>
                  <a:pt x="5414378" y="516802"/>
                  <a:pt x="5502983" y="521559"/>
                  <a:pt x="5535415" y="522731"/>
                </a:cubicBezTo>
                <a:cubicBezTo>
                  <a:pt x="5567847" y="523903"/>
                  <a:pt x="5554717" y="520685"/>
                  <a:pt x="5570264" y="520350"/>
                </a:cubicBezTo>
                <a:cubicBezTo>
                  <a:pt x="5585811" y="520015"/>
                  <a:pt x="5604204" y="511612"/>
                  <a:pt x="5628698" y="520719"/>
                </a:cubicBezTo>
                <a:cubicBezTo>
                  <a:pt x="5647020" y="515874"/>
                  <a:pt x="5647491" y="526993"/>
                  <a:pt x="5667807" y="529861"/>
                </a:cubicBezTo>
                <a:cubicBezTo>
                  <a:pt x="5679016" y="533919"/>
                  <a:pt x="5693046" y="532742"/>
                  <a:pt x="5702300" y="535541"/>
                </a:cubicBezTo>
                <a:cubicBezTo>
                  <a:pt x="5711554" y="538340"/>
                  <a:pt x="5718870" y="538844"/>
                  <a:pt x="5725716" y="541891"/>
                </a:cubicBezTo>
                <a:cubicBezTo>
                  <a:pt x="5732562" y="544938"/>
                  <a:pt x="5734643" y="551045"/>
                  <a:pt x="5743374" y="553823"/>
                </a:cubicBezTo>
                <a:cubicBezTo>
                  <a:pt x="5752105" y="556601"/>
                  <a:pt x="5765759" y="561491"/>
                  <a:pt x="5775722" y="563322"/>
                </a:cubicBezTo>
                <a:cubicBezTo>
                  <a:pt x="5785685" y="565153"/>
                  <a:pt x="5784173" y="562319"/>
                  <a:pt x="5803154" y="564811"/>
                </a:cubicBezTo>
                <a:cubicBezTo>
                  <a:pt x="5834093" y="570132"/>
                  <a:pt x="5861956" y="573987"/>
                  <a:pt x="5896753" y="573511"/>
                </a:cubicBezTo>
                <a:cubicBezTo>
                  <a:pt x="5903276" y="583218"/>
                  <a:pt x="5913663" y="578812"/>
                  <a:pt x="5927554" y="573675"/>
                </a:cubicBezTo>
                <a:cubicBezTo>
                  <a:pt x="5953522" y="580755"/>
                  <a:pt x="5997380" y="586240"/>
                  <a:pt x="6041802" y="602069"/>
                </a:cubicBezTo>
                <a:cubicBezTo>
                  <a:pt x="6060710" y="611771"/>
                  <a:pt x="6064884" y="613437"/>
                  <a:pt x="6078434" y="616108"/>
                </a:cubicBezTo>
                <a:lnTo>
                  <a:pt x="6096000" y="619448"/>
                </a:lnTo>
                <a:lnTo>
                  <a:pt x="6096000" y="5455552"/>
                </a:lnTo>
                <a:lnTo>
                  <a:pt x="6069997" y="5451207"/>
                </a:lnTo>
                <a:cubicBezTo>
                  <a:pt x="6053823" y="5455294"/>
                  <a:pt x="6044686" y="5455132"/>
                  <a:pt x="6037984" y="5444964"/>
                </a:cubicBezTo>
                <a:cubicBezTo>
                  <a:pt x="5998377" y="5442843"/>
                  <a:pt x="5957550" y="5417208"/>
                  <a:pt x="5932185" y="5429303"/>
                </a:cubicBezTo>
                <a:cubicBezTo>
                  <a:pt x="5933795" y="5407890"/>
                  <a:pt x="5919598" y="5415926"/>
                  <a:pt x="5891978" y="5410773"/>
                </a:cubicBezTo>
                <a:cubicBezTo>
                  <a:pt x="5872223" y="5404775"/>
                  <a:pt x="5829555" y="5392164"/>
                  <a:pt x="5813654" y="5386399"/>
                </a:cubicBezTo>
                <a:cubicBezTo>
                  <a:pt x="5797753" y="5380634"/>
                  <a:pt x="5785570" y="5384842"/>
                  <a:pt x="5769613" y="5379294"/>
                </a:cubicBezTo>
                <a:cubicBezTo>
                  <a:pt x="5776777" y="5360980"/>
                  <a:pt x="5681621" y="5373475"/>
                  <a:pt x="5717914" y="5360029"/>
                </a:cubicBezTo>
                <a:cubicBezTo>
                  <a:pt x="5690732" y="5349118"/>
                  <a:pt x="5700727" y="5354575"/>
                  <a:pt x="5686355" y="5359511"/>
                </a:cubicBezTo>
                <a:cubicBezTo>
                  <a:pt x="5652173" y="5354756"/>
                  <a:pt x="5649150" y="5353330"/>
                  <a:pt x="5609707" y="5357833"/>
                </a:cubicBezTo>
                <a:cubicBezTo>
                  <a:pt x="5592195" y="5357127"/>
                  <a:pt x="5585993" y="5354659"/>
                  <a:pt x="5570413" y="5353209"/>
                </a:cubicBezTo>
                <a:cubicBezTo>
                  <a:pt x="5554833" y="5351759"/>
                  <a:pt x="5546238" y="5352814"/>
                  <a:pt x="5516227" y="5349136"/>
                </a:cubicBezTo>
                <a:cubicBezTo>
                  <a:pt x="5492490" y="5344525"/>
                  <a:pt x="5475257" y="5345814"/>
                  <a:pt x="5456088" y="5343158"/>
                </a:cubicBezTo>
                <a:cubicBezTo>
                  <a:pt x="5436918" y="5340503"/>
                  <a:pt x="5425237" y="5336331"/>
                  <a:pt x="5401214" y="5333202"/>
                </a:cubicBezTo>
                <a:cubicBezTo>
                  <a:pt x="5380590" y="5324458"/>
                  <a:pt x="5302803" y="5345416"/>
                  <a:pt x="5287223" y="5319212"/>
                </a:cubicBezTo>
                <a:cubicBezTo>
                  <a:pt x="5230819" y="5324494"/>
                  <a:pt x="5214860" y="5313910"/>
                  <a:pt x="5168498" y="5309267"/>
                </a:cubicBezTo>
                <a:cubicBezTo>
                  <a:pt x="5123665" y="5304413"/>
                  <a:pt x="5118021" y="5307363"/>
                  <a:pt x="5071189" y="5294765"/>
                </a:cubicBezTo>
                <a:cubicBezTo>
                  <a:pt x="5034607" y="5282205"/>
                  <a:pt x="5014978" y="5278240"/>
                  <a:pt x="4972297" y="5275521"/>
                </a:cubicBezTo>
                <a:cubicBezTo>
                  <a:pt x="4969126" y="5282935"/>
                  <a:pt x="4918210" y="5268072"/>
                  <a:pt x="4909975" y="5265882"/>
                </a:cubicBezTo>
                <a:cubicBezTo>
                  <a:pt x="4910918" y="5270758"/>
                  <a:pt x="4884027" y="5272900"/>
                  <a:pt x="4877057" y="5268795"/>
                </a:cubicBezTo>
                <a:cubicBezTo>
                  <a:pt x="4815399" y="5271659"/>
                  <a:pt x="4796579" y="5290311"/>
                  <a:pt x="4750368" y="5280515"/>
                </a:cubicBezTo>
                <a:cubicBezTo>
                  <a:pt x="4714297" y="5280446"/>
                  <a:pt x="4716019" y="5289985"/>
                  <a:pt x="4664197" y="5289876"/>
                </a:cubicBezTo>
                <a:cubicBezTo>
                  <a:pt x="4642396" y="5294034"/>
                  <a:pt x="4648926" y="5285802"/>
                  <a:pt x="4621801" y="5286109"/>
                </a:cubicBezTo>
                <a:cubicBezTo>
                  <a:pt x="4587181" y="5303707"/>
                  <a:pt x="4550367" y="5292240"/>
                  <a:pt x="4501450" y="5291718"/>
                </a:cubicBezTo>
                <a:cubicBezTo>
                  <a:pt x="4441618" y="5290413"/>
                  <a:pt x="4391602" y="5297669"/>
                  <a:pt x="4339538" y="5289896"/>
                </a:cubicBezTo>
                <a:cubicBezTo>
                  <a:pt x="4320399" y="5296143"/>
                  <a:pt x="4294824" y="5304547"/>
                  <a:pt x="4273798" y="5293687"/>
                </a:cubicBezTo>
                <a:cubicBezTo>
                  <a:pt x="4218595" y="5295417"/>
                  <a:pt x="4225039" y="5300366"/>
                  <a:pt x="4204001" y="5294046"/>
                </a:cubicBezTo>
                <a:cubicBezTo>
                  <a:pt x="4162118" y="5296469"/>
                  <a:pt x="4168874" y="5290927"/>
                  <a:pt x="4131013" y="5287923"/>
                </a:cubicBezTo>
                <a:cubicBezTo>
                  <a:pt x="4100184" y="5283304"/>
                  <a:pt x="4115521" y="5283729"/>
                  <a:pt x="4087000" y="5283169"/>
                </a:cubicBezTo>
                <a:cubicBezTo>
                  <a:pt x="4060034" y="5291706"/>
                  <a:pt x="4041568" y="5281154"/>
                  <a:pt x="4034328" y="5278941"/>
                </a:cubicBezTo>
                <a:cubicBezTo>
                  <a:pt x="4008845" y="5280382"/>
                  <a:pt x="3971113" y="5268624"/>
                  <a:pt x="3975385" y="5283804"/>
                </a:cubicBezTo>
                <a:cubicBezTo>
                  <a:pt x="3939593" y="5263231"/>
                  <a:pt x="3940927" y="5284115"/>
                  <a:pt x="3902682" y="5278816"/>
                </a:cubicBezTo>
                <a:cubicBezTo>
                  <a:pt x="3882526" y="5271283"/>
                  <a:pt x="3856417" y="5267233"/>
                  <a:pt x="3843763" y="5276642"/>
                </a:cubicBezTo>
                <a:cubicBezTo>
                  <a:pt x="3766863" y="5264696"/>
                  <a:pt x="3813381" y="5261088"/>
                  <a:pt x="3734981" y="5248544"/>
                </a:cubicBezTo>
                <a:cubicBezTo>
                  <a:pt x="3694311" y="5242227"/>
                  <a:pt x="3633976" y="5239795"/>
                  <a:pt x="3602355" y="5230777"/>
                </a:cubicBezTo>
                <a:cubicBezTo>
                  <a:pt x="3570735" y="5221759"/>
                  <a:pt x="3562983" y="5225833"/>
                  <a:pt x="3538517" y="5219315"/>
                </a:cubicBezTo>
                <a:cubicBezTo>
                  <a:pt x="3514052" y="5212798"/>
                  <a:pt x="3482747" y="5212305"/>
                  <a:pt x="3463058" y="5208965"/>
                </a:cubicBezTo>
                <a:cubicBezTo>
                  <a:pt x="3443369" y="5205624"/>
                  <a:pt x="3422900" y="5197673"/>
                  <a:pt x="3420380" y="5199276"/>
                </a:cubicBezTo>
                <a:cubicBezTo>
                  <a:pt x="3380714" y="5190779"/>
                  <a:pt x="3368868" y="5201274"/>
                  <a:pt x="3345184" y="5183516"/>
                </a:cubicBezTo>
                <a:cubicBezTo>
                  <a:pt x="3324916" y="5181274"/>
                  <a:pt x="3320333" y="5179327"/>
                  <a:pt x="3298771" y="5178904"/>
                </a:cubicBezTo>
                <a:cubicBezTo>
                  <a:pt x="3277209" y="5178481"/>
                  <a:pt x="3245843" y="5181014"/>
                  <a:pt x="3215809" y="5180977"/>
                </a:cubicBezTo>
                <a:cubicBezTo>
                  <a:pt x="3184688" y="5182696"/>
                  <a:pt x="3183910" y="5199151"/>
                  <a:pt x="3154917" y="5182487"/>
                </a:cubicBezTo>
                <a:cubicBezTo>
                  <a:pt x="3155210" y="5186026"/>
                  <a:pt x="3140142" y="5187176"/>
                  <a:pt x="3136265" y="5187060"/>
                </a:cubicBezTo>
                <a:lnTo>
                  <a:pt x="3105563" y="5188768"/>
                </a:lnTo>
                <a:lnTo>
                  <a:pt x="3102974" y="5183180"/>
                </a:lnTo>
                <a:cubicBezTo>
                  <a:pt x="3091506" y="5180875"/>
                  <a:pt x="3071814" y="5186387"/>
                  <a:pt x="3060354" y="5187376"/>
                </a:cubicBezTo>
                <a:lnTo>
                  <a:pt x="3034213" y="5189113"/>
                </a:lnTo>
                <a:lnTo>
                  <a:pt x="3024272" y="5188328"/>
                </a:lnTo>
                <a:lnTo>
                  <a:pt x="3020033" y="5188388"/>
                </a:lnTo>
                <a:lnTo>
                  <a:pt x="3009083" y="5184215"/>
                </a:lnTo>
                <a:cubicBezTo>
                  <a:pt x="2998901" y="5183170"/>
                  <a:pt x="2991286" y="5176456"/>
                  <a:pt x="2985198" y="5175435"/>
                </a:cubicBezTo>
                <a:cubicBezTo>
                  <a:pt x="2979110" y="5174414"/>
                  <a:pt x="2977314" y="5182166"/>
                  <a:pt x="2972552" y="5178092"/>
                </a:cubicBezTo>
                <a:cubicBezTo>
                  <a:pt x="2978585" y="5175121"/>
                  <a:pt x="2969122" y="5172700"/>
                  <a:pt x="2964948" y="5170542"/>
                </a:cubicBezTo>
                <a:lnTo>
                  <a:pt x="2927081" y="5167883"/>
                </a:lnTo>
                <a:cubicBezTo>
                  <a:pt x="2881315" y="5170765"/>
                  <a:pt x="2897505" y="5157632"/>
                  <a:pt x="2883507" y="5165948"/>
                </a:cubicBezTo>
                <a:cubicBezTo>
                  <a:pt x="2848802" y="5172562"/>
                  <a:pt x="2841183" y="5172540"/>
                  <a:pt x="2828808" y="5171024"/>
                </a:cubicBezTo>
                <a:cubicBezTo>
                  <a:pt x="2789723" y="5176358"/>
                  <a:pt x="2783598" y="5178552"/>
                  <a:pt x="2733350" y="5182954"/>
                </a:cubicBezTo>
                <a:cubicBezTo>
                  <a:pt x="2705294" y="5195484"/>
                  <a:pt x="2697276" y="5196299"/>
                  <a:pt x="2676026" y="5201528"/>
                </a:cubicBezTo>
                <a:cubicBezTo>
                  <a:pt x="2649850" y="5209688"/>
                  <a:pt x="2656777" y="5215631"/>
                  <a:pt x="2624966" y="5219503"/>
                </a:cubicBezTo>
                <a:cubicBezTo>
                  <a:pt x="2608822" y="5223802"/>
                  <a:pt x="2596717" y="5233960"/>
                  <a:pt x="2586657" y="5237693"/>
                </a:cubicBezTo>
                <a:cubicBezTo>
                  <a:pt x="2576598" y="5241426"/>
                  <a:pt x="2572560" y="5240215"/>
                  <a:pt x="2555604" y="5242950"/>
                </a:cubicBezTo>
                <a:cubicBezTo>
                  <a:pt x="2544327" y="5242024"/>
                  <a:pt x="2507818" y="5241999"/>
                  <a:pt x="2501014" y="5243732"/>
                </a:cubicBezTo>
                <a:cubicBezTo>
                  <a:pt x="2481627" y="5253849"/>
                  <a:pt x="2464234" y="5242512"/>
                  <a:pt x="2430333" y="5242347"/>
                </a:cubicBezTo>
                <a:lnTo>
                  <a:pt x="2390297" y="5243718"/>
                </a:lnTo>
                <a:cubicBezTo>
                  <a:pt x="2383025" y="5238323"/>
                  <a:pt x="2325738" y="5236407"/>
                  <a:pt x="2321676" y="5229096"/>
                </a:cubicBezTo>
                <a:cubicBezTo>
                  <a:pt x="2300682" y="5221752"/>
                  <a:pt x="2300605" y="5203239"/>
                  <a:pt x="2268081" y="5196194"/>
                </a:cubicBezTo>
                <a:cubicBezTo>
                  <a:pt x="2250549" y="5189151"/>
                  <a:pt x="2260291" y="5206888"/>
                  <a:pt x="2216485" y="5186836"/>
                </a:cubicBezTo>
                <a:cubicBezTo>
                  <a:pt x="2176812" y="5155811"/>
                  <a:pt x="2009284" y="5133290"/>
                  <a:pt x="2001494" y="5079343"/>
                </a:cubicBezTo>
                <a:cubicBezTo>
                  <a:pt x="1930452" y="5061834"/>
                  <a:pt x="1990088" y="5062662"/>
                  <a:pt x="1894629" y="5047832"/>
                </a:cubicBezTo>
                <a:cubicBezTo>
                  <a:pt x="1809963" y="5035276"/>
                  <a:pt x="1557661" y="5013588"/>
                  <a:pt x="1500237" y="4994679"/>
                </a:cubicBezTo>
                <a:cubicBezTo>
                  <a:pt x="1422590" y="4985100"/>
                  <a:pt x="1462550" y="4984560"/>
                  <a:pt x="1428745" y="4990358"/>
                </a:cubicBezTo>
                <a:cubicBezTo>
                  <a:pt x="1371818" y="4998904"/>
                  <a:pt x="1368586" y="4981591"/>
                  <a:pt x="1331117" y="4982813"/>
                </a:cubicBezTo>
                <a:cubicBezTo>
                  <a:pt x="1275392" y="4969813"/>
                  <a:pt x="1167811" y="4963517"/>
                  <a:pt x="1094400" y="4949677"/>
                </a:cubicBezTo>
                <a:cubicBezTo>
                  <a:pt x="1032555" y="4940283"/>
                  <a:pt x="1020613" y="4926459"/>
                  <a:pt x="960420" y="4921601"/>
                </a:cubicBezTo>
                <a:cubicBezTo>
                  <a:pt x="926461" y="4913284"/>
                  <a:pt x="907935" y="4932317"/>
                  <a:pt x="890651" y="4899776"/>
                </a:cubicBezTo>
                <a:cubicBezTo>
                  <a:pt x="868932" y="4886871"/>
                  <a:pt x="828943" y="4886321"/>
                  <a:pt x="792786" y="4879490"/>
                </a:cubicBezTo>
                <a:cubicBezTo>
                  <a:pt x="774601" y="4877972"/>
                  <a:pt x="755410" y="4883422"/>
                  <a:pt x="715957" y="4873155"/>
                </a:cubicBezTo>
                <a:cubicBezTo>
                  <a:pt x="685950" y="4865367"/>
                  <a:pt x="651097" y="4849744"/>
                  <a:pt x="647625" y="4870967"/>
                </a:cubicBezTo>
                <a:cubicBezTo>
                  <a:pt x="617175" y="4843306"/>
                  <a:pt x="628363" y="4862320"/>
                  <a:pt x="588833" y="4861867"/>
                </a:cubicBezTo>
                <a:cubicBezTo>
                  <a:pt x="485840" y="4832827"/>
                  <a:pt x="444489" y="4851587"/>
                  <a:pt x="366769" y="4836563"/>
                </a:cubicBezTo>
                <a:cubicBezTo>
                  <a:pt x="347086" y="4818158"/>
                  <a:pt x="343282" y="4863016"/>
                  <a:pt x="293285" y="4819988"/>
                </a:cubicBezTo>
                <a:cubicBezTo>
                  <a:pt x="289569" y="4822136"/>
                  <a:pt x="267030" y="4799681"/>
                  <a:pt x="251789" y="4793960"/>
                </a:cubicBezTo>
                <a:cubicBezTo>
                  <a:pt x="236548" y="4788239"/>
                  <a:pt x="215411" y="4786648"/>
                  <a:pt x="201835" y="4785664"/>
                </a:cubicBezTo>
                <a:cubicBezTo>
                  <a:pt x="188258" y="4784679"/>
                  <a:pt x="186209" y="4788050"/>
                  <a:pt x="170329" y="4788050"/>
                </a:cubicBezTo>
                <a:cubicBezTo>
                  <a:pt x="154448" y="4788050"/>
                  <a:pt x="132774" y="4775085"/>
                  <a:pt x="103478" y="4797957"/>
                </a:cubicBezTo>
                <a:cubicBezTo>
                  <a:pt x="89551" y="4796239"/>
                  <a:pt x="97852" y="4783571"/>
                  <a:pt x="86767" y="4777747"/>
                </a:cubicBezTo>
                <a:cubicBezTo>
                  <a:pt x="81225" y="4774835"/>
                  <a:pt x="72809" y="4772046"/>
                  <a:pt x="63762" y="4769537"/>
                </a:cubicBezTo>
                <a:lnTo>
                  <a:pt x="37001" y="4763022"/>
                </a:lnTo>
                <a:lnTo>
                  <a:pt x="37482" y="4761597"/>
                </a:lnTo>
                <a:cubicBezTo>
                  <a:pt x="35277" y="4760236"/>
                  <a:pt x="31697" y="4759001"/>
                  <a:pt x="30394" y="4758901"/>
                </a:cubicBezTo>
                <a:cubicBezTo>
                  <a:pt x="29091" y="4758801"/>
                  <a:pt x="30066" y="4759837"/>
                  <a:pt x="36971" y="4763015"/>
                </a:cubicBezTo>
                <a:lnTo>
                  <a:pt x="37001" y="4763022"/>
                </a:lnTo>
                <a:lnTo>
                  <a:pt x="36315" y="4765055"/>
                </a:lnTo>
                <a:cubicBezTo>
                  <a:pt x="32115" y="4765663"/>
                  <a:pt x="22886" y="4765389"/>
                  <a:pt x="4975" y="4763227"/>
                </a:cubicBezTo>
                <a:lnTo>
                  <a:pt x="0" y="4762420"/>
                </a:lnTo>
                <a:close/>
              </a:path>
            </a:pathLst>
          </a:custGeom>
        </p:spPr>
      </p:pic>
      <p:sp>
        <p:nvSpPr>
          <p:cNvPr id="6" name="TextBox 5">
            <a:extLst>
              <a:ext uri="{FF2B5EF4-FFF2-40B4-BE49-F238E27FC236}">
                <a16:creationId xmlns:a16="http://schemas.microsoft.com/office/drawing/2014/main" id="{3BE0E879-7B95-CD1D-61B5-F25A6F268AF9}"/>
              </a:ext>
            </a:extLst>
          </p:cNvPr>
          <p:cNvSpPr txBox="1"/>
          <p:nvPr/>
        </p:nvSpPr>
        <p:spPr>
          <a:xfrm>
            <a:off x="194022" y="5207165"/>
            <a:ext cx="6092416" cy="1065836"/>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600" b="1" dirty="0">
                <a:latin typeface="+mj-lt"/>
                <a:ea typeface="+mj-ea"/>
                <a:cs typeface="+mj-cs"/>
              </a:rPr>
              <a:t>Fire Mitigation</a:t>
            </a:r>
          </a:p>
        </p:txBody>
      </p:sp>
      <p:sp>
        <p:nvSpPr>
          <p:cNvPr id="9" name="TextBox 8">
            <a:extLst>
              <a:ext uri="{FF2B5EF4-FFF2-40B4-BE49-F238E27FC236}">
                <a16:creationId xmlns:a16="http://schemas.microsoft.com/office/drawing/2014/main" id="{8CACC2E2-5D4A-2457-4E99-631B69C07689}"/>
              </a:ext>
            </a:extLst>
          </p:cNvPr>
          <p:cNvSpPr txBox="1"/>
          <p:nvPr/>
        </p:nvSpPr>
        <p:spPr>
          <a:xfrm>
            <a:off x="10538459" y="4622169"/>
            <a:ext cx="1554479" cy="427965"/>
          </a:xfrm>
          <a:prstGeom prst="rect">
            <a:avLst/>
          </a:prstGeom>
          <a:solidFill>
            <a:srgbClr val="000000">
              <a:alpha val="50000"/>
            </a:srgbClr>
          </a:solidFill>
          <a:ln>
            <a:noFill/>
          </a:ln>
        </p:spPr>
        <p:txBody>
          <a:bodyPr wrap="square" rtlCol="0" anchor="ctr">
            <a:noAutofit/>
          </a:bodyPr>
          <a:lstStyle/>
          <a:p>
            <a:pPr algn="r" defTabSz="603504"/>
            <a:r>
              <a:rPr lang="en-US" sz="800" kern="1200" dirty="0">
                <a:solidFill>
                  <a:srgbClr val="FFFFFF"/>
                </a:solidFill>
                <a:latin typeface="+mn-lt"/>
                <a:ea typeface="+mn-ea"/>
                <a:cs typeface="+mn-cs"/>
              </a:rPr>
              <a:t>Photo: Matt Palmer</a:t>
            </a:r>
            <a:endParaRPr lang="en-US" sz="1100" dirty="0">
              <a:solidFill>
                <a:srgbClr val="FFFFFF"/>
              </a:solidFill>
            </a:endParaRPr>
          </a:p>
        </p:txBody>
      </p:sp>
      <p:grpSp>
        <p:nvGrpSpPr>
          <p:cNvPr id="13" name="Group 12">
            <a:extLst>
              <a:ext uri="{FF2B5EF4-FFF2-40B4-BE49-F238E27FC236}">
                <a16:creationId xmlns:a16="http://schemas.microsoft.com/office/drawing/2014/main" id="{C4F8139A-9771-F062-0666-5CA8E9D3B787}"/>
              </a:ext>
            </a:extLst>
          </p:cNvPr>
          <p:cNvGrpSpPr/>
          <p:nvPr/>
        </p:nvGrpSpPr>
        <p:grpSpPr>
          <a:xfrm>
            <a:off x="4517674" y="871369"/>
            <a:ext cx="3044414" cy="2829261"/>
            <a:chOff x="4399878" y="344245"/>
            <a:chExt cx="3571539" cy="3281082"/>
          </a:xfrm>
        </p:grpSpPr>
        <p:sp>
          <p:nvSpPr>
            <p:cNvPr id="11" name="Rectangle 10">
              <a:extLst>
                <a:ext uri="{FF2B5EF4-FFF2-40B4-BE49-F238E27FC236}">
                  <a16:creationId xmlns:a16="http://schemas.microsoft.com/office/drawing/2014/main" id="{4E924192-EB5D-DB0A-ACB7-B324E4B2B69F}"/>
                </a:ext>
              </a:extLst>
            </p:cNvPr>
            <p:cNvSpPr/>
            <p:nvPr/>
          </p:nvSpPr>
          <p:spPr>
            <a:xfrm>
              <a:off x="4399878" y="344245"/>
              <a:ext cx="3571538" cy="328108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2" descr="Fire triangle - Wikipedia">
              <a:extLst>
                <a:ext uri="{FF2B5EF4-FFF2-40B4-BE49-F238E27FC236}">
                  <a16:creationId xmlns:a16="http://schemas.microsoft.com/office/drawing/2014/main" id="{06748B33-6B99-FD10-D088-B433C0B393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2151" y="441325"/>
              <a:ext cx="3539266" cy="308507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37671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641DDDB-F976-4611-3B62-D069C971CC3B}"/>
              </a:ext>
            </a:extLst>
          </p:cNvPr>
          <p:cNvSpPr txBox="1"/>
          <p:nvPr/>
        </p:nvSpPr>
        <p:spPr>
          <a:xfrm>
            <a:off x="431800" y="3748774"/>
            <a:ext cx="10515600" cy="1843285"/>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6600" b="1" kern="1200" dirty="0">
                <a:solidFill>
                  <a:schemeClr val="tx1"/>
                </a:solidFill>
                <a:latin typeface="+mj-lt"/>
                <a:ea typeface="+mj-ea"/>
                <a:cs typeface="+mj-cs"/>
              </a:rPr>
              <a:t>Enhance Biodiversity</a:t>
            </a:r>
          </a:p>
        </p:txBody>
      </p:sp>
      <p:pic>
        <p:nvPicPr>
          <p:cNvPr id="9" name="Picture 8" descr="A field of flowers and trees&#10;&#10;Description automatically generated">
            <a:extLst>
              <a:ext uri="{FF2B5EF4-FFF2-40B4-BE49-F238E27FC236}">
                <a16:creationId xmlns:a16="http://schemas.microsoft.com/office/drawing/2014/main" id="{2DBCAFF8-251C-0740-D3EB-CF7865AD7FEC}"/>
              </a:ext>
            </a:extLst>
          </p:cNvPr>
          <p:cNvPicPr>
            <a:picLocks noChangeAspect="1"/>
          </p:cNvPicPr>
          <p:nvPr/>
        </p:nvPicPr>
        <p:blipFill rotWithShape="1">
          <a:blip r:embed="rId3">
            <a:extLst>
              <a:ext uri="{28A0092B-C50C-407E-A947-70E740481C1C}">
                <a14:useLocalDpi xmlns:a14="http://schemas.microsoft.com/office/drawing/2010/main" val="0"/>
              </a:ext>
            </a:extLst>
          </a:blip>
          <a:srcRect l="1776" r="24747" b="2"/>
          <a:stretch/>
        </p:blipFill>
        <p:spPr>
          <a:xfrm>
            <a:off x="176734" y="181113"/>
            <a:ext cx="3824346" cy="3903516"/>
          </a:xfrm>
          <a:prstGeom prst="rect">
            <a:avLst/>
          </a:prstGeom>
          <a:ln>
            <a:solidFill>
              <a:schemeClr val="tx1"/>
            </a:solidFill>
          </a:ln>
        </p:spPr>
      </p:pic>
      <p:pic>
        <p:nvPicPr>
          <p:cNvPr id="7" name="Picture 6" descr="A dirt path in a grassy field&#10;&#10;Description automatically generated">
            <a:extLst>
              <a:ext uri="{FF2B5EF4-FFF2-40B4-BE49-F238E27FC236}">
                <a16:creationId xmlns:a16="http://schemas.microsoft.com/office/drawing/2014/main" id="{5EF6E32C-2FCD-D119-F489-FD1F3838F784}"/>
              </a:ext>
            </a:extLst>
          </p:cNvPr>
          <p:cNvPicPr>
            <a:picLocks noChangeAspect="1"/>
          </p:cNvPicPr>
          <p:nvPr/>
        </p:nvPicPr>
        <p:blipFill rotWithShape="1">
          <a:blip r:embed="rId4">
            <a:extLst>
              <a:ext uri="{28A0092B-C50C-407E-A947-70E740481C1C}">
                <a14:useLocalDpi xmlns:a14="http://schemas.microsoft.com/office/drawing/2010/main" val="0"/>
              </a:ext>
            </a:extLst>
          </a:blip>
          <a:srcRect l="15937" r="10586" b="2"/>
          <a:stretch/>
        </p:blipFill>
        <p:spPr>
          <a:xfrm>
            <a:off x="4183827" y="181113"/>
            <a:ext cx="3824346" cy="3903516"/>
          </a:xfrm>
          <a:prstGeom prst="rect">
            <a:avLst/>
          </a:prstGeom>
          <a:ln>
            <a:solidFill>
              <a:schemeClr val="tx1"/>
            </a:solidFill>
          </a:ln>
        </p:spPr>
      </p:pic>
      <p:pic>
        <p:nvPicPr>
          <p:cNvPr id="5" name="Picture 4" descr="A field of yellow flowers&#10;&#10;Description automatically generated">
            <a:extLst>
              <a:ext uri="{FF2B5EF4-FFF2-40B4-BE49-F238E27FC236}">
                <a16:creationId xmlns:a16="http://schemas.microsoft.com/office/drawing/2014/main" id="{43506CF5-642D-8543-F3F1-8FE8487F5C64}"/>
              </a:ext>
            </a:extLst>
          </p:cNvPr>
          <p:cNvPicPr>
            <a:picLocks noChangeAspect="1"/>
          </p:cNvPicPr>
          <p:nvPr/>
        </p:nvPicPr>
        <p:blipFill rotWithShape="1">
          <a:blip r:embed="rId5">
            <a:extLst>
              <a:ext uri="{28A0092B-C50C-407E-A947-70E740481C1C}">
                <a14:useLocalDpi xmlns:a14="http://schemas.microsoft.com/office/drawing/2010/main" val="0"/>
              </a:ext>
            </a:extLst>
          </a:blip>
          <a:srcRect l="13670" r="12853" b="2"/>
          <a:stretch/>
        </p:blipFill>
        <p:spPr>
          <a:xfrm>
            <a:off x="8190920" y="181113"/>
            <a:ext cx="3824346" cy="3903516"/>
          </a:xfrm>
          <a:prstGeom prst="rect">
            <a:avLst/>
          </a:prstGeom>
          <a:ln>
            <a:solidFill>
              <a:schemeClr val="tx1"/>
            </a:solidFill>
          </a:ln>
        </p:spPr>
      </p:pic>
      <p:sp>
        <p:nvSpPr>
          <p:cNvPr id="2" name="TextBox 1">
            <a:extLst>
              <a:ext uri="{FF2B5EF4-FFF2-40B4-BE49-F238E27FC236}">
                <a16:creationId xmlns:a16="http://schemas.microsoft.com/office/drawing/2014/main" id="{F9EC283E-E20B-7C97-548C-2D51A3357073}"/>
              </a:ext>
            </a:extLst>
          </p:cNvPr>
          <p:cNvSpPr txBox="1"/>
          <p:nvPr/>
        </p:nvSpPr>
        <p:spPr>
          <a:xfrm>
            <a:off x="4182895" y="3799574"/>
            <a:ext cx="3824346" cy="283464"/>
          </a:xfrm>
          <a:prstGeom prst="rect">
            <a:avLst/>
          </a:prstGeom>
          <a:solidFill>
            <a:srgbClr val="000000">
              <a:alpha val="50000"/>
            </a:srgbClr>
          </a:solidFill>
          <a:ln>
            <a:noFill/>
          </a:ln>
        </p:spPr>
        <p:txBody>
          <a:bodyPr wrap="square" rtlCol="0" anchor="ctr">
            <a:noAutofit/>
          </a:bodyPr>
          <a:lstStyle/>
          <a:p>
            <a:pPr algn="ctr" defTabSz="603504"/>
            <a:r>
              <a:rPr lang="en-US" sz="800" kern="1200" dirty="0">
                <a:solidFill>
                  <a:srgbClr val="FFFFFF"/>
                </a:solidFill>
                <a:latin typeface="+mn-lt"/>
                <a:ea typeface="+mn-ea"/>
                <a:cs typeface="+mn-cs"/>
              </a:rPr>
              <a:t>Photos: Raechel Hunsaker</a:t>
            </a:r>
            <a:endParaRPr lang="en-US" sz="1100" dirty="0">
              <a:solidFill>
                <a:srgbClr val="FFFFFF"/>
              </a:solidFill>
            </a:endParaRPr>
          </a:p>
        </p:txBody>
      </p:sp>
    </p:spTree>
    <p:extLst>
      <p:ext uri="{BB962C8B-B14F-4D97-AF65-F5344CB8AC3E}">
        <p14:creationId xmlns:p14="http://schemas.microsoft.com/office/powerpoint/2010/main" val="4200789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oup of people with sheep&#10;&#10;Description automatically generated">
            <a:extLst>
              <a:ext uri="{FF2B5EF4-FFF2-40B4-BE49-F238E27FC236}">
                <a16:creationId xmlns:a16="http://schemas.microsoft.com/office/drawing/2014/main" id="{780EC407-D378-8432-E7A8-38A8CF6209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3136" y="1624564"/>
            <a:ext cx="5946323" cy="3938473"/>
          </a:xfrm>
          <a:prstGeom prst="rect">
            <a:avLst/>
          </a:prstGeom>
          <a:ln>
            <a:solidFill>
              <a:schemeClr val="tx1"/>
            </a:solidFill>
          </a:ln>
        </p:spPr>
      </p:pic>
      <p:pic>
        <p:nvPicPr>
          <p:cNvPr id="10" name="Picture 9" descr="A tractor spraying a field&#10;&#10;Description automatically generated">
            <a:extLst>
              <a:ext uri="{FF2B5EF4-FFF2-40B4-BE49-F238E27FC236}">
                <a16:creationId xmlns:a16="http://schemas.microsoft.com/office/drawing/2014/main" id="{1E6CB2A3-E090-08A8-3180-E5F700604A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840" y="1628565"/>
            <a:ext cx="5907710" cy="3938473"/>
          </a:xfrm>
          <a:prstGeom prst="rect">
            <a:avLst/>
          </a:prstGeom>
          <a:ln>
            <a:solidFill>
              <a:schemeClr val="tx1"/>
            </a:solidFill>
          </a:ln>
        </p:spPr>
      </p:pic>
      <p:sp>
        <p:nvSpPr>
          <p:cNvPr id="8" name="TextBox 7">
            <a:extLst>
              <a:ext uri="{FF2B5EF4-FFF2-40B4-BE49-F238E27FC236}">
                <a16:creationId xmlns:a16="http://schemas.microsoft.com/office/drawing/2014/main" id="{7FA25309-1767-2474-519E-54B156758146}"/>
              </a:ext>
            </a:extLst>
          </p:cNvPr>
          <p:cNvSpPr txBox="1"/>
          <p:nvPr/>
        </p:nvSpPr>
        <p:spPr>
          <a:xfrm>
            <a:off x="118841" y="227336"/>
            <a:ext cx="11954320" cy="1843285"/>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600" b="1" kern="1200" dirty="0">
                <a:solidFill>
                  <a:schemeClr val="tx1"/>
                </a:solidFill>
                <a:latin typeface="+mj-lt"/>
                <a:ea typeface="+mj-ea"/>
                <a:cs typeface="+mj-cs"/>
              </a:rPr>
              <a:t>Reduce Herbicide Use</a:t>
            </a:r>
          </a:p>
        </p:txBody>
      </p:sp>
      <p:sp>
        <p:nvSpPr>
          <p:cNvPr id="9" name="TextBox 8">
            <a:extLst>
              <a:ext uri="{FF2B5EF4-FFF2-40B4-BE49-F238E27FC236}">
                <a16:creationId xmlns:a16="http://schemas.microsoft.com/office/drawing/2014/main" id="{26FCE3CE-0F3C-EA84-4BCF-1C834EB08DEE}"/>
              </a:ext>
            </a:extLst>
          </p:cNvPr>
          <p:cNvSpPr txBox="1"/>
          <p:nvPr/>
        </p:nvSpPr>
        <p:spPr>
          <a:xfrm>
            <a:off x="2202204" y="5229435"/>
            <a:ext cx="3824346" cy="283464"/>
          </a:xfrm>
          <a:prstGeom prst="rect">
            <a:avLst/>
          </a:prstGeom>
          <a:solidFill>
            <a:srgbClr val="000000">
              <a:alpha val="50000"/>
            </a:srgbClr>
          </a:solidFill>
          <a:ln>
            <a:noFill/>
          </a:ln>
        </p:spPr>
        <p:txBody>
          <a:bodyPr wrap="square" rtlCol="0" anchor="ctr">
            <a:noAutofit/>
          </a:bodyPr>
          <a:lstStyle/>
          <a:p>
            <a:pPr algn="ctr" defTabSz="603504"/>
            <a:r>
              <a:rPr lang="en-US" sz="800" kern="1200" dirty="0">
                <a:solidFill>
                  <a:srgbClr val="FFFFFF"/>
                </a:solidFill>
                <a:latin typeface="+mn-lt"/>
                <a:ea typeface="+mn-ea"/>
                <a:cs typeface="+mn-cs"/>
              </a:rPr>
              <a:t>Photo</a:t>
            </a:r>
            <a:r>
              <a:rPr lang="en-US" sz="800" dirty="0">
                <a:solidFill>
                  <a:srgbClr val="FFFFFF"/>
                </a:solidFill>
              </a:rPr>
              <a:t>s: Teo </a:t>
            </a:r>
            <a:r>
              <a:rPr lang="en-US" sz="800" dirty="0" err="1">
                <a:solidFill>
                  <a:srgbClr val="FFFFFF"/>
                </a:solidFill>
              </a:rPr>
              <a:t>Sticea</a:t>
            </a:r>
            <a:r>
              <a:rPr lang="en-US" sz="800" dirty="0">
                <a:solidFill>
                  <a:srgbClr val="FFFFFF"/>
                </a:solidFill>
              </a:rPr>
              <a:t> and Nikolay </a:t>
            </a:r>
            <a:r>
              <a:rPr lang="en-US" sz="800" dirty="0" err="1">
                <a:solidFill>
                  <a:srgbClr val="FFFFFF"/>
                </a:solidFill>
              </a:rPr>
              <a:t>Marinov</a:t>
            </a:r>
            <a:endParaRPr lang="en-US" sz="1100" dirty="0">
              <a:solidFill>
                <a:srgbClr val="FFFFFF"/>
              </a:solidFill>
            </a:endParaRPr>
          </a:p>
        </p:txBody>
      </p:sp>
    </p:spTree>
    <p:extLst>
      <p:ext uri="{BB962C8B-B14F-4D97-AF65-F5344CB8AC3E}">
        <p14:creationId xmlns:p14="http://schemas.microsoft.com/office/powerpoint/2010/main" val="3061747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9B48D359-3571-66C4-CF4E-9904B4A80332}"/>
              </a:ext>
            </a:extLst>
          </p:cNvPr>
          <p:cNvPicPr>
            <a:picLocks noChangeAspect="1"/>
          </p:cNvPicPr>
          <p:nvPr/>
        </p:nvPicPr>
        <p:blipFill>
          <a:blip r:embed="rId3"/>
          <a:stretch>
            <a:fillRect/>
          </a:stretch>
        </p:blipFill>
        <p:spPr>
          <a:xfrm>
            <a:off x="7663131" y="3970116"/>
            <a:ext cx="4259194" cy="2693940"/>
          </a:xfrm>
          <a:prstGeom prst="rect">
            <a:avLst/>
          </a:prstGeom>
        </p:spPr>
      </p:pic>
      <p:pic>
        <p:nvPicPr>
          <p:cNvPr id="5" name="Picture 4" descr="Close up of a goat's mouth&#10;&#10;Description automatically generated">
            <a:extLst>
              <a:ext uri="{FF2B5EF4-FFF2-40B4-BE49-F238E27FC236}">
                <a16:creationId xmlns:a16="http://schemas.microsoft.com/office/drawing/2014/main" id="{F188861F-AA7D-F077-1765-2DDF779761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10" y="78042"/>
            <a:ext cx="4493780" cy="6732255"/>
          </a:xfrm>
          <a:prstGeom prst="rect">
            <a:avLst/>
          </a:prstGeom>
          <a:ln>
            <a:solidFill>
              <a:schemeClr val="tx1"/>
            </a:solidFill>
          </a:ln>
        </p:spPr>
      </p:pic>
      <p:sp>
        <p:nvSpPr>
          <p:cNvPr id="21" name="TextBox 20">
            <a:extLst>
              <a:ext uri="{FF2B5EF4-FFF2-40B4-BE49-F238E27FC236}">
                <a16:creationId xmlns:a16="http://schemas.microsoft.com/office/drawing/2014/main" id="{43B7E17C-CDC6-B8E9-B695-D93BBA07F8E1}"/>
              </a:ext>
            </a:extLst>
          </p:cNvPr>
          <p:cNvSpPr txBox="1"/>
          <p:nvPr/>
        </p:nvSpPr>
        <p:spPr>
          <a:xfrm>
            <a:off x="0" y="169048"/>
            <a:ext cx="12192000" cy="918919"/>
          </a:xfrm>
          <a:prstGeom prst="rect">
            <a:avLst/>
          </a:prstGeom>
        </p:spPr>
        <p:txBody>
          <a:bodyPr vert="horz" lIns="91440" tIns="45720" rIns="91440" bIns="45720" rtlCol="0" anchor="ctr">
            <a:normAutofit/>
          </a:bodyPr>
          <a:lstStyle/>
          <a:p>
            <a:pPr>
              <a:lnSpc>
                <a:spcPct val="90000"/>
              </a:lnSpc>
              <a:spcBef>
                <a:spcPct val="0"/>
              </a:spcBef>
              <a:spcAft>
                <a:spcPts val="600"/>
              </a:spcAft>
            </a:pPr>
            <a:endParaRPr lang="en-US" sz="5200" b="1" kern="1200" dirty="0">
              <a:solidFill>
                <a:schemeClr val="tx1"/>
              </a:solidFill>
              <a:latin typeface="+mj-lt"/>
              <a:ea typeface="+mj-ea"/>
              <a:cs typeface="+mj-cs"/>
            </a:endParaRPr>
          </a:p>
        </p:txBody>
      </p:sp>
      <p:grpSp>
        <p:nvGrpSpPr>
          <p:cNvPr id="23" name="Group 22">
            <a:extLst>
              <a:ext uri="{FF2B5EF4-FFF2-40B4-BE49-F238E27FC236}">
                <a16:creationId xmlns:a16="http://schemas.microsoft.com/office/drawing/2014/main" id="{90D0964C-773B-2583-4AE6-A5E347E44EB0}"/>
              </a:ext>
            </a:extLst>
          </p:cNvPr>
          <p:cNvGrpSpPr/>
          <p:nvPr/>
        </p:nvGrpSpPr>
        <p:grpSpPr>
          <a:xfrm>
            <a:off x="4748395" y="1765610"/>
            <a:ext cx="4557651" cy="1930853"/>
            <a:chOff x="117256" y="3989733"/>
            <a:chExt cx="6737767" cy="2810061"/>
          </a:xfrm>
        </p:grpSpPr>
        <p:pic>
          <p:nvPicPr>
            <p:cNvPr id="1026" name="Picture 2" descr="Sheep's skull and teeth | Biological drawings of Teeth and Dentition.  Biology teaching resources by D G Mackean">
              <a:extLst>
                <a:ext uri="{FF2B5EF4-FFF2-40B4-BE49-F238E27FC236}">
                  <a16:creationId xmlns:a16="http://schemas.microsoft.com/office/drawing/2014/main" id="{B5C3AB6C-29E0-4CE1-8882-17E6BCBA9D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499" y="3989733"/>
              <a:ext cx="4346524" cy="268262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a:extLst>
                <a:ext uri="{FF2B5EF4-FFF2-40B4-BE49-F238E27FC236}">
                  <a16:creationId xmlns:a16="http://schemas.microsoft.com/office/drawing/2014/main" id="{C0DAC0D6-CF70-92D6-176F-123667C3CCFC}"/>
                </a:ext>
              </a:extLst>
            </p:cNvPr>
            <p:cNvCxnSpPr>
              <a:cxnSpLocks/>
            </p:cNvCxnSpPr>
            <p:nvPr/>
          </p:nvCxnSpPr>
          <p:spPr>
            <a:xfrm flipV="1">
              <a:off x="1905000" y="5853883"/>
              <a:ext cx="892628" cy="234225"/>
            </a:xfrm>
            <a:prstGeom prst="straightConnector1">
              <a:avLst/>
            </a:prstGeom>
            <a:ln>
              <a:solidFill>
                <a:srgbClr val="3B5539"/>
              </a:solidFill>
              <a:tailEnd type="triangle"/>
            </a:ln>
          </p:spPr>
          <p:style>
            <a:lnRef idx="2">
              <a:schemeClr val="dk1"/>
            </a:lnRef>
            <a:fillRef idx="0">
              <a:schemeClr val="dk1"/>
            </a:fillRef>
            <a:effectRef idx="1">
              <a:schemeClr val="dk1"/>
            </a:effectRef>
            <a:fontRef idx="minor">
              <a:schemeClr val="tx1"/>
            </a:fontRef>
          </p:style>
        </p:cxnSp>
        <p:sp>
          <p:nvSpPr>
            <p:cNvPr id="9" name="TextBox 8">
              <a:extLst>
                <a:ext uri="{FF2B5EF4-FFF2-40B4-BE49-F238E27FC236}">
                  <a16:creationId xmlns:a16="http://schemas.microsoft.com/office/drawing/2014/main" id="{E5F08DF8-18D8-AF23-C23F-872064F8DBEC}"/>
                </a:ext>
              </a:extLst>
            </p:cNvPr>
            <p:cNvSpPr txBox="1"/>
            <p:nvPr/>
          </p:nvSpPr>
          <p:spPr>
            <a:xfrm>
              <a:off x="694549" y="5900050"/>
              <a:ext cx="1428166" cy="481051"/>
            </a:xfrm>
            <a:prstGeom prst="rect">
              <a:avLst/>
            </a:prstGeom>
            <a:noFill/>
          </p:spPr>
          <p:txBody>
            <a:bodyPr wrap="square" rtlCol="0">
              <a:spAutoFit/>
            </a:bodyPr>
            <a:lstStyle/>
            <a:p>
              <a:pPr defTabSz="786384">
                <a:spcAft>
                  <a:spcPts val="600"/>
                </a:spcAft>
              </a:pPr>
              <a:r>
                <a:rPr lang="en-US" sz="1548" kern="1200" dirty="0">
                  <a:solidFill>
                    <a:srgbClr val="3B5539"/>
                  </a:solidFill>
                  <a:latin typeface="Aptos" panose="020B0004020202020204" pitchFamily="34" charset="0"/>
                  <a:ea typeface="+mn-ea"/>
                  <a:cs typeface="+mn-cs"/>
                </a:rPr>
                <a:t>incisors</a:t>
              </a:r>
              <a:endParaRPr lang="en-US" dirty="0">
                <a:solidFill>
                  <a:srgbClr val="3B5539"/>
                </a:solidFill>
                <a:latin typeface="Aptos" panose="020B0004020202020204" pitchFamily="34" charset="0"/>
              </a:endParaRPr>
            </a:p>
          </p:txBody>
        </p:sp>
        <p:cxnSp>
          <p:nvCxnSpPr>
            <p:cNvPr id="10" name="Straight Arrow Connector 9">
              <a:extLst>
                <a:ext uri="{FF2B5EF4-FFF2-40B4-BE49-F238E27FC236}">
                  <a16:creationId xmlns:a16="http://schemas.microsoft.com/office/drawing/2014/main" id="{33FED2EC-5254-4732-4F03-CDF41DD1DF5D}"/>
                </a:ext>
              </a:extLst>
            </p:cNvPr>
            <p:cNvCxnSpPr>
              <a:cxnSpLocks/>
            </p:cNvCxnSpPr>
            <p:nvPr/>
          </p:nvCxnSpPr>
          <p:spPr>
            <a:xfrm>
              <a:off x="1760436" y="5515341"/>
              <a:ext cx="1037192" cy="138517"/>
            </a:xfrm>
            <a:prstGeom prst="straightConnector1">
              <a:avLst/>
            </a:prstGeom>
            <a:ln>
              <a:solidFill>
                <a:srgbClr val="3B5539"/>
              </a:solidFill>
              <a:tailEnd type="triangle"/>
            </a:ln>
          </p:spPr>
          <p:style>
            <a:lnRef idx="2">
              <a:schemeClr val="dk1"/>
            </a:lnRef>
            <a:fillRef idx="0">
              <a:schemeClr val="dk1"/>
            </a:fillRef>
            <a:effectRef idx="1">
              <a:schemeClr val="dk1"/>
            </a:effectRef>
            <a:fontRef idx="minor">
              <a:schemeClr val="tx1"/>
            </a:fontRef>
          </p:style>
        </p:cxnSp>
        <p:sp>
          <p:nvSpPr>
            <p:cNvPr id="12" name="TextBox 11">
              <a:extLst>
                <a:ext uri="{FF2B5EF4-FFF2-40B4-BE49-F238E27FC236}">
                  <a16:creationId xmlns:a16="http://schemas.microsoft.com/office/drawing/2014/main" id="{E71D4264-B54C-92CB-6675-44EB0988D00B}"/>
                </a:ext>
              </a:extLst>
            </p:cNvPr>
            <p:cNvSpPr txBox="1"/>
            <p:nvPr/>
          </p:nvSpPr>
          <p:spPr>
            <a:xfrm>
              <a:off x="117256" y="5330674"/>
              <a:ext cx="1831287" cy="481051"/>
            </a:xfrm>
            <a:prstGeom prst="rect">
              <a:avLst/>
            </a:prstGeom>
            <a:noFill/>
          </p:spPr>
          <p:txBody>
            <a:bodyPr wrap="square" rtlCol="0">
              <a:spAutoFit/>
            </a:bodyPr>
            <a:lstStyle/>
            <a:p>
              <a:pPr defTabSz="786384">
                <a:spcAft>
                  <a:spcPts val="600"/>
                </a:spcAft>
              </a:pPr>
              <a:r>
                <a:rPr lang="en-US" sz="1548" kern="1200" dirty="0">
                  <a:solidFill>
                    <a:srgbClr val="3B5539"/>
                  </a:solidFill>
                  <a:latin typeface="Aptos" panose="020B0004020202020204" pitchFamily="34" charset="0"/>
                  <a:ea typeface="+mn-ea"/>
                  <a:cs typeface="+mn-cs"/>
                </a:rPr>
                <a:t>dental pad</a:t>
              </a:r>
              <a:endParaRPr lang="en-US" dirty="0">
                <a:solidFill>
                  <a:srgbClr val="3B5539"/>
                </a:solidFill>
                <a:latin typeface="Aptos" panose="020B0004020202020204" pitchFamily="34" charset="0"/>
              </a:endParaRPr>
            </a:p>
          </p:txBody>
        </p:sp>
        <p:sp>
          <p:nvSpPr>
            <p:cNvPr id="14" name="Left Bracket 13">
              <a:extLst>
                <a:ext uri="{FF2B5EF4-FFF2-40B4-BE49-F238E27FC236}">
                  <a16:creationId xmlns:a16="http://schemas.microsoft.com/office/drawing/2014/main" id="{4AAECB42-5574-810D-B789-771C63FD303F}"/>
                </a:ext>
              </a:extLst>
            </p:cNvPr>
            <p:cNvSpPr/>
            <p:nvPr/>
          </p:nvSpPr>
          <p:spPr>
            <a:xfrm rot="16200000">
              <a:off x="3952883" y="5811125"/>
              <a:ext cx="83547" cy="403286"/>
            </a:xfrm>
            <a:prstGeom prst="leftBracket">
              <a:avLst/>
            </a:prstGeom>
            <a:ln>
              <a:solidFill>
                <a:srgbClr val="3B5539"/>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5" name="Left Bracket 14">
              <a:extLst>
                <a:ext uri="{FF2B5EF4-FFF2-40B4-BE49-F238E27FC236}">
                  <a16:creationId xmlns:a16="http://schemas.microsoft.com/office/drawing/2014/main" id="{9635E1EF-B5DD-3943-B111-176AA285FC48}"/>
                </a:ext>
              </a:extLst>
            </p:cNvPr>
            <p:cNvSpPr/>
            <p:nvPr/>
          </p:nvSpPr>
          <p:spPr>
            <a:xfrm rot="16200000">
              <a:off x="4438345" y="5813048"/>
              <a:ext cx="83547" cy="403286"/>
            </a:xfrm>
            <a:prstGeom prst="leftBracket">
              <a:avLst/>
            </a:prstGeom>
            <a:ln>
              <a:solidFill>
                <a:srgbClr val="3B5539"/>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EE741C66-FEBA-0240-043A-C6D1D6BA99BB}"/>
                </a:ext>
              </a:extLst>
            </p:cNvPr>
            <p:cNvSpPr txBox="1"/>
            <p:nvPr/>
          </p:nvSpPr>
          <p:spPr>
            <a:xfrm>
              <a:off x="2616442" y="6318744"/>
              <a:ext cx="1643139" cy="481050"/>
            </a:xfrm>
            <a:prstGeom prst="rect">
              <a:avLst/>
            </a:prstGeom>
            <a:noFill/>
          </p:spPr>
          <p:txBody>
            <a:bodyPr wrap="square" rtlCol="0">
              <a:spAutoFit/>
            </a:bodyPr>
            <a:lstStyle/>
            <a:p>
              <a:pPr defTabSz="786384">
                <a:spcAft>
                  <a:spcPts val="600"/>
                </a:spcAft>
              </a:pPr>
              <a:r>
                <a:rPr lang="en-US" sz="1548" kern="1200" dirty="0">
                  <a:solidFill>
                    <a:srgbClr val="3B5539"/>
                  </a:solidFill>
                  <a:latin typeface="Aptos" panose="020B0004020202020204" pitchFamily="34" charset="0"/>
                  <a:ea typeface="+mn-ea"/>
                  <a:cs typeface="+mn-cs"/>
                </a:rPr>
                <a:t>premolars</a:t>
              </a:r>
              <a:endParaRPr lang="en-US" dirty="0">
                <a:solidFill>
                  <a:srgbClr val="3B5539"/>
                </a:solidFill>
                <a:latin typeface="Aptos" panose="020B0004020202020204" pitchFamily="34" charset="0"/>
              </a:endParaRPr>
            </a:p>
          </p:txBody>
        </p:sp>
        <p:cxnSp>
          <p:nvCxnSpPr>
            <p:cNvPr id="17" name="Straight Arrow Connector 16">
              <a:extLst>
                <a:ext uri="{FF2B5EF4-FFF2-40B4-BE49-F238E27FC236}">
                  <a16:creationId xmlns:a16="http://schemas.microsoft.com/office/drawing/2014/main" id="{DED84798-71D3-C69F-8C2A-245160CBB422}"/>
                </a:ext>
              </a:extLst>
            </p:cNvPr>
            <p:cNvCxnSpPr>
              <a:cxnSpLocks/>
            </p:cNvCxnSpPr>
            <p:nvPr/>
          </p:nvCxnSpPr>
          <p:spPr>
            <a:xfrm flipV="1">
              <a:off x="3791261" y="6096158"/>
              <a:ext cx="203395" cy="278444"/>
            </a:xfrm>
            <a:prstGeom prst="straightConnector1">
              <a:avLst/>
            </a:prstGeom>
            <a:ln>
              <a:solidFill>
                <a:srgbClr val="3B5539"/>
              </a:solidFill>
              <a:tailEnd type="triangle"/>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07B7ED8A-F305-1AD5-0780-DC3274968D3B}"/>
                </a:ext>
              </a:extLst>
            </p:cNvPr>
            <p:cNvSpPr txBox="1"/>
            <p:nvPr/>
          </p:nvSpPr>
          <p:spPr>
            <a:xfrm>
              <a:off x="4756487" y="6374603"/>
              <a:ext cx="1268131" cy="369332"/>
            </a:xfrm>
            <a:prstGeom prst="rect">
              <a:avLst/>
            </a:prstGeom>
            <a:noFill/>
          </p:spPr>
          <p:txBody>
            <a:bodyPr wrap="square" rtlCol="0">
              <a:spAutoFit/>
            </a:bodyPr>
            <a:lstStyle/>
            <a:p>
              <a:pPr defTabSz="786384">
                <a:spcAft>
                  <a:spcPts val="600"/>
                </a:spcAft>
              </a:pPr>
              <a:r>
                <a:rPr lang="en-US" sz="1548" kern="1200" dirty="0">
                  <a:solidFill>
                    <a:srgbClr val="3B5539"/>
                  </a:solidFill>
                  <a:latin typeface="Aptos" panose="020B0004020202020204" pitchFamily="34" charset="0"/>
                  <a:ea typeface="+mn-ea"/>
                  <a:cs typeface="+mn-cs"/>
                </a:rPr>
                <a:t>molars</a:t>
              </a:r>
              <a:endParaRPr lang="en-US" dirty="0">
                <a:solidFill>
                  <a:srgbClr val="3B5539"/>
                </a:solidFill>
                <a:latin typeface="Aptos" panose="020B0004020202020204" pitchFamily="34" charset="0"/>
              </a:endParaRPr>
            </a:p>
          </p:txBody>
        </p:sp>
        <p:cxnSp>
          <p:nvCxnSpPr>
            <p:cNvPr id="20" name="Straight Arrow Connector 19">
              <a:extLst>
                <a:ext uri="{FF2B5EF4-FFF2-40B4-BE49-F238E27FC236}">
                  <a16:creationId xmlns:a16="http://schemas.microsoft.com/office/drawing/2014/main" id="{9B3C7504-BB9C-7A80-3FD8-F568DADC3224}"/>
                </a:ext>
              </a:extLst>
            </p:cNvPr>
            <p:cNvCxnSpPr>
              <a:cxnSpLocks/>
            </p:cNvCxnSpPr>
            <p:nvPr/>
          </p:nvCxnSpPr>
          <p:spPr>
            <a:xfrm flipH="1" flipV="1">
              <a:off x="4466175" y="6096159"/>
              <a:ext cx="492832" cy="347046"/>
            </a:xfrm>
            <a:prstGeom prst="straightConnector1">
              <a:avLst/>
            </a:prstGeom>
            <a:ln>
              <a:solidFill>
                <a:srgbClr val="3B5539"/>
              </a:solidFill>
              <a:tailEnd type="triangle"/>
            </a:ln>
          </p:spPr>
          <p:style>
            <a:lnRef idx="2">
              <a:schemeClr val="dk1"/>
            </a:lnRef>
            <a:fillRef idx="0">
              <a:schemeClr val="dk1"/>
            </a:fillRef>
            <a:effectRef idx="1">
              <a:schemeClr val="dk1"/>
            </a:effectRef>
            <a:fontRef idx="minor">
              <a:schemeClr val="tx1"/>
            </a:fontRef>
          </p:style>
        </p:cxnSp>
      </p:grpSp>
      <p:sp>
        <p:nvSpPr>
          <p:cNvPr id="24" name="TextBox 23">
            <a:extLst>
              <a:ext uri="{FF2B5EF4-FFF2-40B4-BE49-F238E27FC236}">
                <a16:creationId xmlns:a16="http://schemas.microsoft.com/office/drawing/2014/main" id="{EC98CB7D-C6DD-89BC-99EE-7D37BF5EDBCF}"/>
              </a:ext>
            </a:extLst>
          </p:cNvPr>
          <p:cNvSpPr txBox="1"/>
          <p:nvPr/>
        </p:nvSpPr>
        <p:spPr>
          <a:xfrm>
            <a:off x="4789439" y="39804"/>
            <a:ext cx="6495877" cy="1843285"/>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5200" b="1" kern="1200" dirty="0">
                <a:solidFill>
                  <a:schemeClr val="tx1"/>
                </a:solidFill>
                <a:latin typeface="+mj-lt"/>
                <a:ea typeface="+mj-ea"/>
                <a:cs typeface="+mj-cs"/>
              </a:rPr>
              <a:t>Mouth Made for Munching + More!</a:t>
            </a:r>
          </a:p>
        </p:txBody>
      </p:sp>
      <p:sp>
        <p:nvSpPr>
          <p:cNvPr id="29" name="TextBox 28">
            <a:extLst>
              <a:ext uri="{FF2B5EF4-FFF2-40B4-BE49-F238E27FC236}">
                <a16:creationId xmlns:a16="http://schemas.microsoft.com/office/drawing/2014/main" id="{AABBCCFD-FFC0-9F3F-F387-E38C415C802A}"/>
              </a:ext>
            </a:extLst>
          </p:cNvPr>
          <p:cNvSpPr txBox="1"/>
          <p:nvPr/>
        </p:nvSpPr>
        <p:spPr>
          <a:xfrm>
            <a:off x="4686012" y="6540945"/>
            <a:ext cx="3165380" cy="2462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Biological Teaching Resources by D.G. </a:t>
            </a:r>
            <a:r>
              <a:rPr lang="en-US" sz="1000" dirty="0" err="1"/>
              <a:t>Mackean</a:t>
            </a:r>
            <a:endParaRPr lang="en-US" sz="1000" dirty="0"/>
          </a:p>
        </p:txBody>
      </p:sp>
      <p:sp>
        <p:nvSpPr>
          <p:cNvPr id="30" name="TextBox 29">
            <a:extLst>
              <a:ext uri="{FF2B5EF4-FFF2-40B4-BE49-F238E27FC236}">
                <a16:creationId xmlns:a16="http://schemas.microsoft.com/office/drawing/2014/main" id="{4C6C457D-B4D0-754C-823C-1C518F67593E}"/>
              </a:ext>
            </a:extLst>
          </p:cNvPr>
          <p:cNvSpPr txBox="1"/>
          <p:nvPr/>
        </p:nvSpPr>
        <p:spPr>
          <a:xfrm>
            <a:off x="88409" y="6496493"/>
            <a:ext cx="4493779" cy="313803"/>
          </a:xfrm>
          <a:prstGeom prst="rect">
            <a:avLst/>
          </a:prstGeom>
          <a:solidFill>
            <a:srgbClr val="000000">
              <a:alpha val="50000"/>
            </a:srgbClr>
          </a:solidFill>
          <a:ln>
            <a:noFill/>
          </a:ln>
        </p:spPr>
        <p:txBody>
          <a:bodyPr wrap="square" rtlCol="0" anchor="ctr">
            <a:noAutofit/>
          </a:bodyPr>
          <a:lstStyle/>
          <a:p>
            <a:pPr algn="ctr" defTabSz="603504"/>
            <a:r>
              <a:rPr lang="en-US" sz="800" kern="1200" dirty="0">
                <a:solidFill>
                  <a:srgbClr val="FFFFFF"/>
                </a:solidFill>
                <a:latin typeface="+mn-lt"/>
                <a:ea typeface="+mn-ea"/>
                <a:cs typeface="+mn-cs"/>
              </a:rPr>
              <a:t>Photo: Joshua Bayliss</a:t>
            </a:r>
            <a:endParaRPr lang="en-US" sz="1100" dirty="0">
              <a:solidFill>
                <a:srgbClr val="FFFFFF"/>
              </a:solidFill>
            </a:endParaRPr>
          </a:p>
        </p:txBody>
      </p:sp>
    </p:spTree>
    <p:extLst>
      <p:ext uri="{BB962C8B-B14F-4D97-AF65-F5344CB8AC3E}">
        <p14:creationId xmlns:p14="http://schemas.microsoft.com/office/powerpoint/2010/main" val="3477523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4BD1720-7319-216F-4A2F-CD82702CA1A0}"/>
              </a:ext>
            </a:extLst>
          </p:cNvPr>
          <p:cNvSpPr txBox="1"/>
          <p:nvPr/>
        </p:nvSpPr>
        <p:spPr>
          <a:xfrm>
            <a:off x="118841" y="273640"/>
            <a:ext cx="11954320" cy="988004"/>
          </a:xfrm>
          <a:prstGeom prst="rect">
            <a:avLst/>
          </a:prstGeom>
          <a:solidFill>
            <a:schemeClr val="bg1"/>
          </a:solidFill>
        </p:spPr>
        <p:txBody>
          <a:bodyPr vert="horz" lIns="91440" tIns="45720" rIns="91440" bIns="45720" rtlCol="0" anchor="ctr">
            <a:normAutofit lnSpcReduction="10000"/>
          </a:bodyPr>
          <a:lstStyle/>
          <a:p>
            <a:pPr algn="ctr">
              <a:lnSpc>
                <a:spcPct val="90000"/>
              </a:lnSpc>
              <a:spcBef>
                <a:spcPct val="0"/>
              </a:spcBef>
              <a:spcAft>
                <a:spcPts val="600"/>
              </a:spcAft>
            </a:pPr>
            <a:r>
              <a:rPr lang="en-US" sz="6600" b="1" kern="1200" dirty="0">
                <a:solidFill>
                  <a:schemeClr val="tx1"/>
                </a:solidFill>
                <a:latin typeface="+mj-lt"/>
                <a:ea typeface="+mj-ea"/>
                <a:cs typeface="+mj-cs"/>
              </a:rPr>
              <a:t>The “AGRAZING RACE”</a:t>
            </a:r>
          </a:p>
        </p:txBody>
      </p:sp>
      <p:pic>
        <p:nvPicPr>
          <p:cNvPr id="4" name="Picture 3">
            <a:extLst>
              <a:ext uri="{FF2B5EF4-FFF2-40B4-BE49-F238E27FC236}">
                <a16:creationId xmlns:a16="http://schemas.microsoft.com/office/drawing/2014/main" id="{ED0BD59D-BA06-8043-72CC-85993D54364F}"/>
              </a:ext>
            </a:extLst>
          </p:cNvPr>
          <p:cNvPicPr>
            <a:picLocks noChangeAspect="1"/>
          </p:cNvPicPr>
          <p:nvPr/>
        </p:nvPicPr>
        <p:blipFill rotWithShape="1">
          <a:blip r:embed="rId3"/>
          <a:srcRect l="18702" t="15190" r="22817" b="5401"/>
          <a:stretch/>
        </p:blipFill>
        <p:spPr>
          <a:xfrm rot="20665784">
            <a:off x="881823" y="1973368"/>
            <a:ext cx="5680490" cy="4338786"/>
          </a:xfrm>
          <a:prstGeom prst="rect">
            <a:avLst/>
          </a:prstGeom>
          <a:ln>
            <a:solidFill>
              <a:schemeClr val="tx1"/>
            </a:solidFill>
          </a:ln>
        </p:spPr>
      </p:pic>
      <p:sp>
        <p:nvSpPr>
          <p:cNvPr id="6" name="TextBox 5">
            <a:extLst>
              <a:ext uri="{FF2B5EF4-FFF2-40B4-BE49-F238E27FC236}">
                <a16:creationId xmlns:a16="http://schemas.microsoft.com/office/drawing/2014/main" id="{5DDAD071-B97B-1507-2C40-F58C8F1BCD88}"/>
              </a:ext>
            </a:extLst>
          </p:cNvPr>
          <p:cNvSpPr txBox="1"/>
          <p:nvPr/>
        </p:nvSpPr>
        <p:spPr>
          <a:xfrm>
            <a:off x="6884077" y="1614272"/>
            <a:ext cx="4904178" cy="3629455"/>
          </a:xfrm>
          <a:prstGeom prst="rect">
            <a:avLst/>
          </a:prstGeom>
          <a:noFill/>
        </p:spPr>
        <p:txBody>
          <a:bodyPr wrap="square">
            <a:spAutoFit/>
          </a:bodyPr>
          <a:lstStyle/>
          <a:p>
            <a:pPr marL="742950" marR="0" lvl="1" indent="-285750">
              <a:lnSpc>
                <a:spcPct val="107000"/>
              </a:lnSpc>
              <a:spcBef>
                <a:spcPts val="0"/>
              </a:spcBef>
              <a:spcAft>
                <a:spcPts val="0"/>
              </a:spcAft>
              <a:buFont typeface="Symbol" panose="05050102010706020507" pitchFamily="18" charset="2"/>
              <a:buChar char=""/>
              <a:tabLst>
                <a:tab pos="685800" algn="l"/>
              </a:tabLst>
            </a:pPr>
            <a:r>
              <a:rPr lang="en-US" sz="2400" kern="100" dirty="0">
                <a:effectLst/>
                <a:latin typeface="Times New Roman" panose="02020603050405020304" pitchFamily="18" charset="0"/>
                <a:ea typeface="Calibri" panose="020F0502020204030204" pitchFamily="34" charset="0"/>
                <a:cs typeface="Times New Roman" panose="02020603050405020304" pitchFamily="18" charset="0"/>
              </a:rPr>
              <a:t>Get into groups of 3-4</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Char char=""/>
              <a:tabLst>
                <a:tab pos="685800" algn="l"/>
              </a:tabLst>
            </a:pPr>
            <a:r>
              <a:rPr lang="en-US" sz="2400" kern="100" dirty="0">
                <a:effectLst/>
                <a:latin typeface="Times New Roman" panose="02020603050405020304" pitchFamily="18" charset="0"/>
                <a:ea typeface="Calibri" panose="020F0502020204030204" pitchFamily="34" charset="0"/>
                <a:cs typeface="Times New Roman" panose="02020603050405020304" pitchFamily="18" charset="0"/>
              </a:rPr>
              <a:t>Gather 1-2 dice, a gameboard, cards, and game instructions.</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Char char=""/>
              <a:tabLst>
                <a:tab pos="685800" algn="l"/>
              </a:tabLst>
            </a:pPr>
            <a:r>
              <a:rPr lang="en-US" sz="2400" kern="100" dirty="0">
                <a:effectLst/>
                <a:latin typeface="Times New Roman" panose="02020603050405020304" pitchFamily="18" charset="0"/>
                <a:ea typeface="Calibri" panose="020F0502020204030204" pitchFamily="34" charset="0"/>
                <a:cs typeface="Times New Roman" panose="02020603050405020304" pitchFamily="18" charset="0"/>
              </a:rPr>
              <a:t>Select a sheep “player” to represent your sheep on the board.</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Char char=""/>
              <a:tabLst>
                <a:tab pos="685800" algn="l"/>
              </a:tabLst>
            </a:pPr>
            <a:r>
              <a:rPr lang="en-US" sz="2400" kern="100" dirty="0">
                <a:effectLst/>
                <a:latin typeface="Times New Roman" panose="02020603050405020304" pitchFamily="18" charset="0"/>
                <a:ea typeface="Calibri" panose="020F0502020204030204" pitchFamily="34" charset="0"/>
                <a:cs typeface="Times New Roman" panose="02020603050405020304" pitchFamily="18" charset="0"/>
              </a:rPr>
              <a:t>Follow the ‘AGRAZING Race’ game instructions for game play.</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73685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936</TotalTime>
  <Words>1448</Words>
  <Application>Microsoft Office PowerPoint</Application>
  <PresentationFormat>Widescreen</PresentationFormat>
  <Paragraphs>97</Paragraphs>
  <Slides>10</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Aptos</vt:lpstr>
      <vt:lpstr>Aptos Display</vt:lpstr>
      <vt:lpstr>Arial</vt:lpstr>
      <vt:lpstr>Calibri</vt:lpstr>
      <vt:lpstr>Calibri Light</vt:lpstr>
      <vt:lpstr>Symbol</vt:lpstr>
      <vt:lpstr>Times New Roman</vt:lpstr>
      <vt:lpstr>Office Theme</vt:lpstr>
      <vt:lpstr>Unlocking the Power of Targeted Grazing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 the next time you see sheep grazing on the rangelands…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Raechel Emi Hunsaker</dc:creator>
  <cp:lastModifiedBy>April Hulet</cp:lastModifiedBy>
  <cp:revision>56</cp:revision>
  <dcterms:created xsi:type="dcterms:W3CDTF">2024-02-22T18:23:24Z</dcterms:created>
  <dcterms:modified xsi:type="dcterms:W3CDTF">2024-04-15T14:40:12Z</dcterms:modified>
</cp:coreProperties>
</file>